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77"/>
  </p:notesMasterIdLst>
  <p:handoutMasterIdLst>
    <p:handoutMasterId r:id="rId78"/>
  </p:handoutMasterIdLst>
  <p:sldIdLst>
    <p:sldId id="256" r:id="rId3"/>
    <p:sldId id="404" r:id="rId4"/>
    <p:sldId id="402" r:id="rId5"/>
    <p:sldId id="405" r:id="rId6"/>
    <p:sldId id="396" r:id="rId7"/>
    <p:sldId id="397" r:id="rId8"/>
    <p:sldId id="398" r:id="rId9"/>
    <p:sldId id="399" r:id="rId10"/>
    <p:sldId id="400" r:id="rId11"/>
    <p:sldId id="401" r:id="rId12"/>
    <p:sldId id="403" r:id="rId13"/>
    <p:sldId id="406" r:id="rId14"/>
    <p:sldId id="408" r:id="rId15"/>
    <p:sldId id="407" r:id="rId16"/>
    <p:sldId id="409" r:id="rId17"/>
    <p:sldId id="412" r:id="rId18"/>
    <p:sldId id="413" r:id="rId19"/>
    <p:sldId id="414" r:id="rId20"/>
    <p:sldId id="411" r:id="rId21"/>
    <p:sldId id="415" r:id="rId22"/>
    <p:sldId id="416" r:id="rId23"/>
    <p:sldId id="438" r:id="rId24"/>
    <p:sldId id="417" r:id="rId25"/>
    <p:sldId id="418" r:id="rId26"/>
    <p:sldId id="419" r:id="rId27"/>
    <p:sldId id="420" r:id="rId28"/>
    <p:sldId id="421" r:id="rId29"/>
    <p:sldId id="395" r:id="rId30"/>
    <p:sldId id="394" r:id="rId31"/>
    <p:sldId id="306" r:id="rId32"/>
    <p:sldId id="323" r:id="rId33"/>
    <p:sldId id="322" r:id="rId34"/>
    <p:sldId id="321" r:id="rId35"/>
    <p:sldId id="328" r:id="rId36"/>
    <p:sldId id="434" r:id="rId37"/>
    <p:sldId id="423" r:id="rId38"/>
    <p:sldId id="424" r:id="rId39"/>
    <p:sldId id="431" r:id="rId40"/>
    <p:sldId id="425" r:id="rId41"/>
    <p:sldId id="426" r:id="rId42"/>
    <p:sldId id="432" r:id="rId43"/>
    <p:sldId id="427" r:id="rId44"/>
    <p:sldId id="433" r:id="rId45"/>
    <p:sldId id="439" r:id="rId46"/>
    <p:sldId id="428" r:id="rId47"/>
    <p:sldId id="429" r:id="rId48"/>
    <p:sldId id="430" r:id="rId49"/>
    <p:sldId id="351" r:id="rId50"/>
    <p:sldId id="350" r:id="rId51"/>
    <p:sldId id="440" r:id="rId52"/>
    <p:sldId id="441" r:id="rId53"/>
    <p:sldId id="444" r:id="rId54"/>
    <p:sldId id="442" r:id="rId55"/>
    <p:sldId id="443" r:id="rId56"/>
    <p:sldId id="448" r:id="rId57"/>
    <p:sldId id="450" r:id="rId58"/>
    <p:sldId id="451" r:id="rId59"/>
    <p:sldId id="464" r:id="rId60"/>
    <p:sldId id="452" r:id="rId61"/>
    <p:sldId id="453" r:id="rId62"/>
    <p:sldId id="454" r:id="rId63"/>
    <p:sldId id="455" r:id="rId64"/>
    <p:sldId id="456" r:id="rId65"/>
    <p:sldId id="457" r:id="rId66"/>
    <p:sldId id="458" r:id="rId67"/>
    <p:sldId id="459" r:id="rId68"/>
    <p:sldId id="463" r:id="rId69"/>
    <p:sldId id="461" r:id="rId70"/>
    <p:sldId id="446" r:id="rId71"/>
    <p:sldId id="465" r:id="rId72"/>
    <p:sldId id="466" r:id="rId73"/>
    <p:sldId id="467" r:id="rId74"/>
    <p:sldId id="468" r:id="rId75"/>
    <p:sldId id="469" r:id="rId76"/>
  </p:sldIdLst>
  <p:sldSz cx="9144000" cy="6858000" type="screen4x3"/>
  <p:notesSz cx="6797675" cy="9928225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356"/>
    <a:srgbClr val="5F5F5F"/>
    <a:srgbClr val="B2B2B2"/>
    <a:srgbClr val="969696"/>
    <a:srgbClr val="DDDDDD"/>
    <a:srgbClr val="CC9900"/>
    <a:srgbClr val="C0C0C0"/>
    <a:srgbClr val="80808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1" autoAdjust="0"/>
    <p:restoredTop sz="94676" autoAdjust="0"/>
  </p:normalViewPr>
  <p:slideViewPr>
    <p:cSldViewPr>
      <p:cViewPr>
        <p:scale>
          <a:sx n="70" d="100"/>
          <a:sy n="70" d="100"/>
        </p:scale>
        <p:origin x="-1284" y="-90"/>
      </p:cViewPr>
      <p:guideLst>
        <p:guide orient="horz" pos="66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riana\Escritorio\Chile\5%20causas%20grafica%20de%20muertes%20por%20enfermedades%20CV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4103605247728596E-2"/>
          <c:y val="1.4812125726249509E-2"/>
          <c:w val="0.67991806287372802"/>
          <c:h val="0.87481846019248199"/>
        </c:manualLayout>
      </c:layout>
      <c:lineChart>
        <c:grouping val="standard"/>
        <c:varyColors val="0"/>
        <c:ser>
          <c:idx val="0"/>
          <c:order val="0"/>
          <c:tx>
            <c:strRef>
              <c:f>Hoja2!$F$4</c:f>
              <c:strCache>
                <c:ptCount val="1"/>
                <c:pt idx="0">
                  <c:v>Diabetes Mellitus</c:v>
                </c:pt>
              </c:strCache>
            </c:strRef>
          </c:tx>
          <c:cat>
            <c:numRef>
              <c:f>Hoja2!$G$3:$T$3</c:f>
              <c:numCache>
                <c:formatCode>General</c:formatCode>
                <c:ptCount val="14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</c:numCache>
            </c:numRef>
          </c:cat>
          <c:val>
            <c:numRef>
              <c:f>Hoja2!$G$4:$T$4</c:f>
              <c:numCache>
                <c:formatCode>General</c:formatCode>
                <c:ptCount val="14"/>
                <c:pt idx="0">
                  <c:v>20918</c:v>
                </c:pt>
                <c:pt idx="1">
                  <c:v>25782</c:v>
                </c:pt>
                <c:pt idx="2">
                  <c:v>33316</c:v>
                </c:pt>
                <c:pt idx="3">
                  <c:v>46614</c:v>
                </c:pt>
                <c:pt idx="4">
                  <c:v>49954</c:v>
                </c:pt>
                <c:pt idx="5">
                  <c:v>54925</c:v>
                </c:pt>
                <c:pt idx="6">
                  <c:v>59192</c:v>
                </c:pt>
                <c:pt idx="7">
                  <c:v>62243</c:v>
                </c:pt>
                <c:pt idx="8">
                  <c:v>64006</c:v>
                </c:pt>
                <c:pt idx="9">
                  <c:v>65500</c:v>
                </c:pt>
                <c:pt idx="10">
                  <c:v>70451</c:v>
                </c:pt>
                <c:pt idx="11">
                  <c:v>75637</c:v>
                </c:pt>
                <c:pt idx="12">
                  <c:v>78383</c:v>
                </c:pt>
                <c:pt idx="13">
                  <c:v>81965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Hoja2!$F$5</c:f>
              <c:strCache>
                <c:ptCount val="1"/>
                <c:pt idx="0">
                  <c:v>Enfermedad Isquémica Corazón</c:v>
                </c:pt>
              </c:strCache>
            </c:strRef>
          </c:tx>
          <c:cat>
            <c:numRef>
              <c:f>Hoja2!$G$3:$T$3</c:f>
              <c:numCache>
                <c:formatCode>General</c:formatCode>
                <c:ptCount val="14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</c:numCache>
            </c:numRef>
          </c:cat>
          <c:val>
            <c:numRef>
              <c:f>Hoja2!$G$5:$T$5</c:f>
              <c:numCache>
                <c:formatCode>General</c:formatCode>
                <c:ptCount val="14"/>
                <c:pt idx="0">
                  <c:v>20346</c:v>
                </c:pt>
                <c:pt idx="1">
                  <c:v>29764</c:v>
                </c:pt>
                <c:pt idx="2">
                  <c:v>38346</c:v>
                </c:pt>
                <c:pt idx="3">
                  <c:v>44064</c:v>
                </c:pt>
                <c:pt idx="4">
                  <c:v>45718</c:v>
                </c:pt>
                <c:pt idx="5">
                  <c:v>48573</c:v>
                </c:pt>
                <c:pt idx="6">
                  <c:v>50987</c:v>
                </c:pt>
                <c:pt idx="7">
                  <c:v>50675</c:v>
                </c:pt>
                <c:pt idx="8">
                  <c:v>52012</c:v>
                </c:pt>
                <c:pt idx="9">
                  <c:v>53226</c:v>
                </c:pt>
                <c:pt idx="10">
                  <c:v>55794</c:v>
                </c:pt>
                <c:pt idx="11">
                  <c:v>59801</c:v>
                </c:pt>
                <c:pt idx="12">
                  <c:v>62200</c:v>
                </c:pt>
                <c:pt idx="13">
                  <c:v>64532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Hoja2!$F$6</c:f>
              <c:strCache>
                <c:ptCount val="1"/>
                <c:pt idx="0">
                  <c:v>Enfermedad Cerebrovascular</c:v>
                </c:pt>
              </c:strCache>
            </c:strRef>
          </c:tx>
          <c:cat>
            <c:numRef>
              <c:f>Hoja2!$G$3:$T$3</c:f>
              <c:numCache>
                <c:formatCode>General</c:formatCode>
                <c:ptCount val="14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</c:numCache>
            </c:numRef>
          </c:cat>
          <c:val>
            <c:numRef>
              <c:f>Hoja2!$G$6:$T$6</c:f>
              <c:numCache>
                <c:formatCode>General</c:formatCode>
                <c:ptCount val="14"/>
                <c:pt idx="0">
                  <c:v>18164</c:v>
                </c:pt>
                <c:pt idx="1">
                  <c:v>19760</c:v>
                </c:pt>
                <c:pt idx="2">
                  <c:v>23400</c:v>
                </c:pt>
                <c:pt idx="3">
                  <c:v>25432</c:v>
                </c:pt>
                <c:pt idx="4">
                  <c:v>25731</c:v>
                </c:pt>
                <c:pt idx="5">
                  <c:v>26583</c:v>
                </c:pt>
                <c:pt idx="6">
                  <c:v>26892</c:v>
                </c:pt>
                <c:pt idx="7">
                  <c:v>27002</c:v>
                </c:pt>
                <c:pt idx="8">
                  <c:v>27524</c:v>
                </c:pt>
                <c:pt idx="9">
                  <c:v>28166</c:v>
                </c:pt>
                <c:pt idx="10">
                  <c:v>29240</c:v>
                </c:pt>
                <c:pt idx="11">
                  <c:v>30246</c:v>
                </c:pt>
                <c:pt idx="12">
                  <c:v>30435</c:v>
                </c:pt>
                <c:pt idx="13">
                  <c:v>30926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Hoja2!$F$7</c:f>
              <c:strCache>
                <c:ptCount val="1"/>
                <c:pt idx="0">
                  <c:v>Cirrosis y otras Enfermedades Crónicas Hígado</c:v>
                </c:pt>
              </c:strCache>
            </c:strRef>
          </c:tx>
          <c:cat>
            <c:numRef>
              <c:f>Hoja2!$G$3:$T$3</c:f>
              <c:numCache>
                <c:formatCode>General</c:formatCode>
                <c:ptCount val="14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</c:numCache>
            </c:numRef>
          </c:cat>
          <c:val>
            <c:numRef>
              <c:f>Hoja2!$G$7:$T$7</c:f>
              <c:numCache>
                <c:formatCode>General</c:formatCode>
                <c:ptCount val="14"/>
                <c:pt idx="0">
                  <c:v>17270</c:v>
                </c:pt>
                <c:pt idx="1">
                  <c:v>17902</c:v>
                </c:pt>
                <c:pt idx="2">
                  <c:v>21245</c:v>
                </c:pt>
                <c:pt idx="3">
                  <c:v>25408</c:v>
                </c:pt>
                <c:pt idx="4">
                  <c:v>25756</c:v>
                </c:pt>
                <c:pt idx="5">
                  <c:v>26180</c:v>
                </c:pt>
                <c:pt idx="6">
                  <c:v>26850</c:v>
                </c:pt>
                <c:pt idx="7">
                  <c:v>26889</c:v>
                </c:pt>
                <c:pt idx="8">
                  <c:v>27409</c:v>
                </c:pt>
                <c:pt idx="9">
                  <c:v>28049</c:v>
                </c:pt>
                <c:pt idx="10">
                  <c:v>27829</c:v>
                </c:pt>
                <c:pt idx="11">
                  <c:v>28442</c:v>
                </c:pt>
                <c:pt idx="12">
                  <c:v>28217</c:v>
                </c:pt>
                <c:pt idx="13">
                  <c:v>28083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Hoja2!$F$8</c:f>
              <c:strCache>
                <c:ptCount val="1"/>
                <c:pt idx="0">
                  <c:v>Enfermedad Hipertensiva</c:v>
                </c:pt>
              </c:strCache>
            </c:strRef>
          </c:tx>
          <c:cat>
            <c:numRef>
              <c:f>Hoja2!$G$3:$T$3</c:f>
              <c:numCache>
                <c:formatCode>General</c:formatCode>
                <c:ptCount val="14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</c:numCache>
            </c:numRef>
          </c:cat>
          <c:val>
            <c:numRef>
              <c:f>Hoja2!$G$8:$T$8</c:f>
              <c:numCache>
                <c:formatCode>General</c:formatCode>
                <c:ptCount val="14"/>
                <c:pt idx="0">
                  <c:v>5588</c:v>
                </c:pt>
                <c:pt idx="1">
                  <c:v>6818</c:v>
                </c:pt>
                <c:pt idx="2">
                  <c:v>8764</c:v>
                </c:pt>
                <c:pt idx="3">
                  <c:v>9778</c:v>
                </c:pt>
                <c:pt idx="4">
                  <c:v>10189</c:v>
                </c:pt>
                <c:pt idx="5">
                  <c:v>10716</c:v>
                </c:pt>
                <c:pt idx="6">
                  <c:v>11339</c:v>
                </c:pt>
                <c:pt idx="7">
                  <c:v>12213</c:v>
                </c:pt>
                <c:pt idx="8">
                  <c:v>14290</c:v>
                </c:pt>
                <c:pt idx="9">
                  <c:v>14624</c:v>
                </c:pt>
                <c:pt idx="10">
                  <c:v>14589</c:v>
                </c:pt>
                <c:pt idx="11">
                  <c:v>15709</c:v>
                </c:pt>
                <c:pt idx="12">
                  <c:v>16401</c:v>
                </c:pt>
                <c:pt idx="13">
                  <c:v>17032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814656"/>
        <c:axId val="103816192"/>
      </c:lineChart>
      <c:catAx>
        <c:axId val="10381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MX" sz="1000"/>
            </a:pPr>
            <a:endParaRPr lang="es-MX"/>
          </a:p>
        </c:txPr>
        <c:crossAx val="103816192"/>
        <c:crosses val="autoZero"/>
        <c:auto val="1"/>
        <c:lblAlgn val="ctr"/>
        <c:lblOffset val="100"/>
        <c:noMultiLvlLbl val="0"/>
      </c:catAx>
      <c:valAx>
        <c:axId val="10381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MX" sz="900"/>
            </a:pPr>
            <a:endParaRPr lang="es-MX"/>
          </a:p>
        </c:txPr>
        <c:crossAx val="10381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34834791599103"/>
          <c:y val="8.4536772909426364E-2"/>
          <c:w val="0.24865170801018299"/>
          <c:h val="0.71568163005362473"/>
        </c:manualLayout>
      </c:layout>
      <c:overlay val="0"/>
      <c:txPr>
        <a:bodyPr/>
        <a:lstStyle/>
        <a:p>
          <a:pPr>
            <a:defRPr lang="es-MX" sz="1400"/>
          </a:pPr>
          <a:endParaRPr lang="es-MX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014A6AD-65F9-4438-8577-6C0A21B5CFE0}" type="datetimeFigureOut">
              <a:rPr lang="es-MX"/>
              <a:pPr>
                <a:defRPr/>
              </a:pPr>
              <a:t>25/06/2013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26E20CB-2C68-49EA-A2FD-B282F9B599A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1291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7422A-F3FD-4822-9E75-948B032D82E6}" type="datetimeFigureOut">
              <a:rPr lang="es-MX" smtClean="0"/>
              <a:t>25/06/2013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E5DD4-4E48-4CDD-81B6-4D7566BA31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411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5DD4-4E48-4CDD-81B6-4D7566BA313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7816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>
                <a:latin typeface="Calibri" charset="0"/>
              </a:rPr>
              <a:t>Subsecretaria de Prevención y Promoción de Salud</a:t>
            </a:r>
          </a:p>
        </p:txBody>
      </p:sp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>
                <a:latin typeface="Calibri" charset="0"/>
              </a:rPr>
              <a:t>Subsecretaria de Prevención y Promoción de Salud</a:t>
            </a:r>
          </a:p>
        </p:txBody>
      </p:sp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5DD4-4E48-4CDD-81B6-4D7566BA313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781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5DD4-4E48-4CDD-81B6-4D7566BA313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781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45D5764-8BC0-C747-8EBD-24B21EF87A0F}" type="slidenum">
              <a:rPr lang="es-ES" sz="1200">
                <a:solidFill>
                  <a:srgbClr val="FFFFFF"/>
                </a:solidFill>
                <a:cs typeface="Arial" charset="0"/>
              </a:rPr>
              <a:pPr eaLnBrk="1" hangingPunct="1"/>
              <a:t>19</a:t>
            </a:fld>
            <a:endParaRPr lang="es-E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1971" name="Text Box 1"/>
          <p:cNvSpPr txBox="1">
            <a:spLocks noChangeArrowheads="1"/>
          </p:cNvSpPr>
          <p:nvPr/>
        </p:nvSpPr>
        <p:spPr bwMode="auto">
          <a:xfrm>
            <a:off x="3849688" y="9431338"/>
            <a:ext cx="29479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48" tIns="45224" rIns="90448" bIns="45224" anchor="b"/>
          <a:lstStyle>
            <a:lvl1pPr defTabSz="3810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810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810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810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810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buSzPct val="100000"/>
              <a:defRPr/>
            </a:pPr>
            <a:fld id="{EAE5188C-0EC0-4F40-AFA9-30DD04D74FBA}" type="slidenum">
              <a:rPr lang="es-ES" sz="120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pPr algn="r" eaLnBrk="1" hangingPunct="1">
                <a:buSzPct val="100000"/>
                <a:defRPr/>
              </a:pPr>
              <a:t>19</a:t>
            </a:fld>
            <a:endParaRPr lang="es-ES" sz="1200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sp>
        <p:nvSpPr>
          <p:cNvPr id="262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2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43537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075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8697F2-B4D7-D144-8AB1-A5A22BFF4687}" type="slidenum">
              <a:rPr lang="es-MX" sz="1200">
                <a:cs typeface="Arial" charset="0"/>
              </a:rPr>
              <a:pPr eaLnBrk="1" hangingPunct="1"/>
              <a:t>20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0957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DD3130-9ADE-AD45-9402-3A74C52067EF}" type="slidenum">
              <a:rPr lang="es-MX" sz="1200">
                <a:cs typeface="Arial" charset="0"/>
              </a:rPr>
              <a:pPr eaLnBrk="1" hangingPunct="1"/>
              <a:t>21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1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>
                <a:latin typeface="Calibri" charset="0"/>
              </a:rPr>
              <a:t>Subsecretaria de Prevención y Promoción de Salud</a:t>
            </a:r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1 Marcador de encabezado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>
                <a:latin typeface="Calibri" charset="0"/>
              </a:rPr>
              <a:t>Subsecretaria de Prevención y Promoción de Salud</a:t>
            </a:r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112879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482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84622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23969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145942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 Imagen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565900" y="0"/>
            <a:ext cx="25796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 userDrawn="1"/>
        </p:nvSpPr>
        <p:spPr>
          <a:xfrm>
            <a:off x="0" y="1046163"/>
            <a:ext cx="9145588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9" name="8 Rectángulo"/>
          <p:cNvSpPr/>
          <p:nvPr userDrawn="1"/>
        </p:nvSpPr>
        <p:spPr>
          <a:xfrm rot="10800000">
            <a:off x="-14288" y="6669088"/>
            <a:ext cx="9145588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0"/>
            <a:ext cx="25796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 userDrawn="1"/>
        </p:nvSpPr>
        <p:spPr>
          <a:xfrm>
            <a:off x="0" y="1046163"/>
            <a:ext cx="9145588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 userDrawn="1"/>
        </p:nvSpPr>
        <p:spPr>
          <a:xfrm rot="10800000">
            <a:off x="-14288" y="6669088"/>
            <a:ext cx="9145588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1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54.png"/><Relationship Id="rId10" Type="http://schemas.openxmlformats.org/officeDocument/2006/relationships/image" Target="../media/image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2.png"/><Relationship Id="rId7" Type="http://schemas.openxmlformats.org/officeDocument/2006/relationships/image" Target="../media/image4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chinomigrana.files.wordpress.com/2009/01/ninos-viendo-tv.jpg&amp;imgrefurl=http://chinomigrana.wordpress.com/page/2/&amp;h=516&amp;w=699&amp;sz=109&amp;tbnid=8oR1DiC18fNXzM:&amp;tbnh=103&amp;tbnw=139&amp;prev=/images?q=ni%C3%B1os+viendo+televisi%C3%B3n&amp;hl=es&amp;usg=__UukZK_dTlhCanQr-BizaIlAyLAw=&amp;ei=IFL9S6O1PIP-8AbrlsS8Cw&amp;sa=X&amp;oi=image_result&amp;resnum=2&amp;ct=image&amp;ved=0CBoQ9QEwAQ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/>
          </a:p>
        </p:txBody>
      </p:sp>
      <p:pic>
        <p:nvPicPr>
          <p:cNvPr id="4098" name="8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3700" y="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9 CuadroTexto"/>
          <p:cNvSpPr txBox="1">
            <a:spLocks noChangeArrowheads="1"/>
          </p:cNvSpPr>
          <p:nvPr/>
        </p:nvSpPr>
        <p:spPr bwMode="auto">
          <a:xfrm>
            <a:off x="0" y="3356992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P</a:t>
            </a:r>
            <a:r>
              <a:rPr lang="es-MX" sz="3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rograma </a:t>
            </a:r>
            <a:r>
              <a:rPr lang="es-MX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E</a:t>
            </a:r>
            <a:r>
              <a:rPr lang="es-MX" sz="3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scuela </a:t>
            </a:r>
            <a:r>
              <a:rPr lang="es-MX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y </a:t>
            </a:r>
            <a:r>
              <a:rPr lang="es-MX" sz="3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Salud</a:t>
            </a:r>
          </a:p>
          <a:p>
            <a:pPr algn="ctr"/>
            <a:endParaRPr lang="es-MX" sz="2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Subdirección de Competencias en Salud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Dirección de Determinantes, Competencias y Participación Social</a:t>
            </a:r>
          </a:p>
          <a:p>
            <a:pPr algn="ctr"/>
            <a:endParaRPr lang="es-MX" sz="24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Direccion General de Promocion de la Salud</a:t>
            </a:r>
          </a:p>
          <a:p>
            <a:pPr algn="r"/>
            <a:r>
              <a:rPr lang="es-MX" sz="2000" b="1" dirty="0" smtClean="0">
                <a:solidFill>
                  <a:schemeClr val="bg1"/>
                </a:solidFill>
                <a:latin typeface="Trajan Pro"/>
                <a:cs typeface="Times New Roman" pitchFamily="18" charset="0"/>
              </a:rPr>
              <a:t>Junio  2013</a:t>
            </a:r>
            <a:endParaRPr lang="es-MX" sz="2000" b="1" dirty="0">
              <a:solidFill>
                <a:schemeClr val="bg1"/>
              </a:solidFill>
              <a:latin typeface="Trajan Pro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824"/>
            <a:ext cx="2088381" cy="105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96136" y="116632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+mn-lt"/>
              </a:rPr>
              <a:t>“Para </a:t>
            </a:r>
            <a:r>
              <a:rPr lang="en-US" sz="2000" b="1" dirty="0" err="1" smtClean="0">
                <a:latin typeface="+mn-lt"/>
              </a:rPr>
              <a:t>ejercer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plenamente</a:t>
            </a:r>
            <a:r>
              <a:rPr lang="en-US" sz="2000" b="1" dirty="0" smtClean="0">
                <a:latin typeface="+mn-lt"/>
              </a:rPr>
              <a:t> el </a:t>
            </a:r>
            <a:r>
              <a:rPr lang="en-US" sz="2000" b="1" dirty="0" err="1" smtClean="0">
                <a:latin typeface="+mn-lt"/>
              </a:rPr>
              <a:t>derecho</a:t>
            </a:r>
            <a:r>
              <a:rPr lang="en-US" sz="2000" b="1" dirty="0" smtClean="0">
                <a:latin typeface="+mn-lt"/>
              </a:rPr>
              <a:t> a la </a:t>
            </a:r>
            <a:r>
              <a:rPr lang="en-US" sz="2000" b="1" dirty="0" err="1" smtClean="0">
                <a:latin typeface="+mn-lt"/>
              </a:rPr>
              <a:t>educación</a:t>
            </a:r>
            <a:r>
              <a:rPr lang="en-US" sz="2000" b="1" dirty="0" smtClean="0">
                <a:latin typeface="+mn-lt"/>
              </a:rPr>
              <a:t>, </a:t>
            </a:r>
            <a:r>
              <a:rPr lang="en-US" sz="2000" b="1" dirty="0" err="1" smtClean="0">
                <a:latin typeface="+mn-lt"/>
              </a:rPr>
              <a:t>es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necesario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ejercer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plenamente</a:t>
            </a:r>
            <a:r>
              <a:rPr lang="en-US" sz="2000" b="1" dirty="0" smtClean="0">
                <a:latin typeface="+mn-lt"/>
              </a:rPr>
              <a:t> el </a:t>
            </a:r>
            <a:r>
              <a:rPr lang="en-US" sz="2000" b="1" dirty="0" err="1" smtClean="0">
                <a:latin typeface="+mn-lt"/>
              </a:rPr>
              <a:t>derecho</a:t>
            </a:r>
            <a:r>
              <a:rPr lang="en-US" sz="2000" b="1" dirty="0" smtClean="0">
                <a:latin typeface="+mn-lt"/>
              </a:rPr>
              <a:t> a la </a:t>
            </a:r>
            <a:r>
              <a:rPr lang="en-US" sz="2000" b="1" dirty="0" err="1" smtClean="0">
                <a:latin typeface="+mn-lt"/>
              </a:rPr>
              <a:t>salud</a:t>
            </a:r>
            <a:r>
              <a:rPr lang="en-US" sz="2000" b="1" dirty="0" smtClean="0">
                <a:latin typeface="+mn-lt"/>
              </a:rPr>
              <a:t>” </a:t>
            </a:r>
            <a:endParaRPr lang="en-US" sz="2000" b="1" dirty="0">
              <a:latin typeface="+mn-lt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6637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441"/>
            <a:ext cx="6228184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i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i="1" dirty="0" smtClean="0">
                <a:solidFill>
                  <a:schemeClr val="accent2"/>
                </a:solidFill>
                <a:latin typeface="Adobe Caslon Pro Bold"/>
              </a:rPr>
              <a:t>Salud 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Datos de Determinantes </a:t>
            </a:r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S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ociales 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12474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+mn-lt"/>
              </a:rPr>
              <a:t>L</a:t>
            </a: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97666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34076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469"/>
            <a:ext cx="3385244" cy="251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67240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861048"/>
            <a:ext cx="3384376" cy="25922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268760"/>
            <a:ext cx="331236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105996"/>
            <a:ext cx="460819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4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400" b="1" dirty="0" smtClean="0">
                <a:solidFill>
                  <a:schemeClr val="accent2"/>
                </a:solidFill>
                <a:latin typeface="Adobe Caslon Pro Bold"/>
              </a:rPr>
              <a:t>Salud Determinantes de la Salud</a:t>
            </a:r>
            <a:endParaRPr lang="es-MX" sz="2400" b="1" dirty="0">
              <a:solidFill>
                <a:schemeClr val="accent2"/>
              </a:solidFill>
              <a:latin typeface="Adobe Caslon Pro Bold"/>
            </a:endParaRP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16632"/>
            <a:ext cx="165633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112474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+mn-lt"/>
              </a:rPr>
              <a:t>L</a:t>
            </a: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97666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34076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271657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Pobreza multidimensional </a:t>
            </a:r>
            <a:r>
              <a:rPr lang="es-MX" sz="2400" b="1" dirty="0" smtClean="0">
                <a:latin typeface="+mn-lt"/>
              </a:rPr>
              <a:t>: (</a:t>
            </a:r>
            <a:r>
              <a:rPr lang="es-MX" sz="2400" dirty="0" smtClean="0">
                <a:latin typeface="+mn-lt"/>
              </a:rPr>
              <a:t>2010)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El 56.3% </a:t>
            </a:r>
            <a:r>
              <a:rPr lang="es-MX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 la población menor de 15 años (más 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 la </a:t>
            </a:r>
            <a:r>
              <a:rPr lang="es-MX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mitad)</a:t>
            </a:r>
          </a:p>
          <a:p>
            <a:r>
              <a:rPr lang="es-MX" sz="2400" dirty="0" smtClean="0">
                <a:latin typeface="+mn-lt"/>
              </a:rPr>
              <a:t>se </a:t>
            </a:r>
            <a:r>
              <a:rPr lang="es-MX" sz="2400" dirty="0">
                <a:latin typeface="+mn-lt"/>
              </a:rPr>
              <a:t>encuentra en situación de </a:t>
            </a:r>
            <a:r>
              <a:rPr lang="es-MX" sz="2400" dirty="0" smtClean="0">
                <a:latin typeface="+mn-lt"/>
              </a:rPr>
              <a:t>pobreza multidimensional.</a:t>
            </a:r>
          </a:p>
          <a:p>
            <a:pPr marL="342900" indent="-342900">
              <a:buFont typeface="Arial" pitchFamily="34" charset="0"/>
              <a:buChar char="•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El 76% de las niñas y niños de 0 a 4 años tienen al menos una carencia social (tres 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de cada cuatro </a:t>
            </a: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niños)</a:t>
            </a:r>
          </a:p>
          <a:p>
            <a:endParaRPr lang="es-ES_tradnl" sz="2400" b="1" dirty="0">
              <a:solidFill>
                <a:srgbClr val="C00000"/>
              </a:solidFill>
              <a:latin typeface="+mn-lt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MX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83.5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% no tiene acceso a la </a:t>
            </a:r>
            <a:r>
              <a:rPr lang="es-MX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seguridad social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; </a:t>
            </a:r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38.7% no tiene acceso a la </a:t>
            </a:r>
            <a:r>
              <a:rPr lang="es-MX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alimentación;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38.5% no tiene acceso a los </a:t>
            </a:r>
            <a:r>
              <a:rPr lang="es-MX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servicios de salud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; </a:t>
            </a:r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27.4% tiene carencia en la calidad y en los espacios de la </a:t>
            </a:r>
            <a:r>
              <a:rPr lang="es-MX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vivienda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; </a:t>
            </a:r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26.5% no tienen acceso a los servicios básicos en la vivienda y </a:t>
            </a:r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10.6% tienen </a:t>
            </a:r>
            <a:r>
              <a:rPr lang="es-MX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rezago educativo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5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2268155"/>
            <a:ext cx="84248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MX" sz="2400" dirty="0">
                <a:latin typeface="+mn-lt"/>
              </a:rPr>
              <a:t>La salud es un </a:t>
            </a:r>
            <a:r>
              <a:rPr lang="es-MX" sz="2400" b="1" dirty="0">
                <a:latin typeface="+mn-lt"/>
              </a:rPr>
              <a:t>proceso de vida, </a:t>
            </a:r>
          </a:p>
          <a:p>
            <a:r>
              <a:rPr lang="es-MX" sz="2400" dirty="0">
                <a:latin typeface="+mn-lt"/>
              </a:rPr>
              <a:t>determinado por la historia, la sociedad, los conocimientos, los sentimientos, las emociones, la condición física y la biológica,</a:t>
            </a:r>
          </a:p>
          <a:p>
            <a:r>
              <a:rPr lang="es-MX" sz="2400" dirty="0">
                <a:latin typeface="+mn-lt"/>
              </a:rPr>
              <a:t>en continuo </a:t>
            </a:r>
            <a:r>
              <a:rPr lang="es-MX" sz="2400" b="1" dirty="0">
                <a:latin typeface="+mn-lt"/>
              </a:rPr>
              <a:t>movimiento, </a:t>
            </a:r>
          </a:p>
          <a:p>
            <a:r>
              <a:rPr lang="es-MX" sz="2400" dirty="0">
                <a:latin typeface="+mn-lt"/>
              </a:rPr>
              <a:t>que </a:t>
            </a:r>
            <a:r>
              <a:rPr lang="es-MX" sz="2400" b="1" dirty="0">
                <a:latin typeface="+mn-lt"/>
              </a:rPr>
              <a:t>permite:</a:t>
            </a:r>
          </a:p>
          <a:p>
            <a:r>
              <a:rPr lang="es-MX" sz="2400" dirty="0">
                <a:latin typeface="+mn-lt"/>
              </a:rPr>
              <a:t>el </a:t>
            </a:r>
            <a:r>
              <a:rPr lang="es-MX" sz="2400" b="1" dirty="0">
                <a:latin typeface="+mn-lt"/>
              </a:rPr>
              <a:t>desarrollo de las capacidades </a:t>
            </a:r>
            <a:r>
              <a:rPr lang="es-MX" sz="2400" dirty="0">
                <a:latin typeface="+mn-lt"/>
              </a:rPr>
              <a:t>humanas y </a:t>
            </a:r>
          </a:p>
          <a:p>
            <a:r>
              <a:rPr lang="es-MX" sz="2400" dirty="0">
                <a:latin typeface="+mn-lt"/>
              </a:rPr>
              <a:t>coadyuva al </a:t>
            </a:r>
            <a:r>
              <a:rPr lang="es-MX" sz="2400" b="1" dirty="0">
                <a:latin typeface="+mn-lt"/>
              </a:rPr>
              <a:t>bienestar y la libertad </a:t>
            </a:r>
            <a:r>
              <a:rPr lang="es-MX" sz="2400" dirty="0">
                <a:latin typeface="+mn-lt"/>
              </a:rPr>
              <a:t>de las personas y las colectividades, </a:t>
            </a:r>
          </a:p>
          <a:p>
            <a:r>
              <a:rPr lang="es-MX" sz="2400" dirty="0">
                <a:latin typeface="+mn-lt"/>
              </a:rPr>
              <a:t>para que tengan </a:t>
            </a:r>
            <a:r>
              <a:rPr lang="es-MX" sz="2400" b="1" dirty="0">
                <a:latin typeface="+mn-lt"/>
              </a:rPr>
              <a:t>posibilidades de procurarse lo que desean </a:t>
            </a:r>
            <a:r>
              <a:rPr lang="es-MX" sz="2400" dirty="0">
                <a:latin typeface="+mn-lt"/>
              </a:rPr>
              <a:t>y de disfrutar la vida.</a:t>
            </a:r>
          </a:p>
          <a:p>
            <a:endParaRPr lang="es-MX" sz="2000" dirty="0"/>
          </a:p>
          <a:p>
            <a:r>
              <a:rPr lang="es-MX" sz="1000" dirty="0"/>
              <a:t>Definición construida en la Subdirección de Competencias de la DGPS a partir de: definición de OMS, Carta de Ottawa y Secretaria de Salud GDF 2003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112474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Concepto</a:t>
            </a:r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 de </a:t>
            </a: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salud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26876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27165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24744"/>
            <a:ext cx="2232248" cy="158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15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Content Placeholder 2"/>
          <p:cNvSpPr>
            <a:spLocks noGrp="1"/>
          </p:cNvSpPr>
          <p:nvPr>
            <p:ph idx="1"/>
          </p:nvPr>
        </p:nvSpPr>
        <p:spPr>
          <a:xfrm>
            <a:off x="215900" y="1022176"/>
            <a:ext cx="8423275" cy="579120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Candara" charset="0"/>
              <a:buNone/>
            </a:pPr>
            <a:r>
              <a:rPr lang="es-MX" sz="2000" dirty="0">
                <a:solidFill>
                  <a:srgbClr val="0D0D0D"/>
                </a:solidFill>
                <a:latin typeface="Candara" charset="0"/>
              </a:rPr>
              <a:t> </a:t>
            </a:r>
            <a:r>
              <a:rPr lang="ja-JP" altLang="es-MX" sz="2400" dirty="0">
                <a:solidFill>
                  <a:srgbClr val="0D0D0D"/>
                </a:solidFill>
                <a:latin typeface="Candara" charset="0"/>
              </a:rPr>
              <a:t>“</a:t>
            </a:r>
            <a:r>
              <a:rPr lang="es-MX" altLang="ja-JP" sz="2400" dirty="0">
                <a:solidFill>
                  <a:srgbClr val="0D0D0D"/>
                </a:solidFill>
                <a:latin typeface="Candara" charset="0"/>
              </a:rPr>
              <a:t>La salud, …(Canguilhem, 1992), es una cualidad fundamental </a:t>
            </a:r>
            <a:r>
              <a:rPr lang="es-MX" altLang="ja-JP" sz="2400" dirty="0">
                <a:solidFill>
                  <a:srgbClr val="000000"/>
                </a:solidFill>
                <a:latin typeface="Candara" charset="0"/>
              </a:rPr>
              <a:t>del ser humano. </a:t>
            </a:r>
            <a:r>
              <a:rPr lang="es-MX" altLang="ja-JP" sz="2400" dirty="0">
                <a:solidFill>
                  <a:schemeClr val="accent3">
                    <a:lumMod val="50000"/>
                  </a:schemeClr>
                </a:solidFill>
                <a:latin typeface="Candara" charset="0"/>
              </a:rPr>
              <a:t>…</a:t>
            </a:r>
            <a:r>
              <a:rPr lang="es-MX" altLang="ja-JP" sz="2400" b="1" dirty="0">
                <a:solidFill>
                  <a:schemeClr val="accent3">
                    <a:lumMod val="75000"/>
                  </a:schemeClr>
                </a:solidFill>
                <a:latin typeface="Candara" charset="0"/>
              </a:rPr>
              <a:t>todo ser humano es simultáneamente y de manera indisociable: </a:t>
            </a:r>
            <a:endParaRPr lang="es-MX" altLang="ja-JP" sz="2400" dirty="0">
              <a:solidFill>
                <a:schemeClr val="accent3">
                  <a:lumMod val="75000"/>
                </a:schemeClr>
              </a:solidFill>
              <a:latin typeface="Candara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Wingdings" charset="0"/>
              <a:buChar char="v"/>
            </a:pPr>
            <a:r>
              <a:rPr lang="es-MX" sz="2400" dirty="0" smtClean="0">
                <a:solidFill>
                  <a:srgbClr val="000000"/>
                </a:solidFill>
                <a:latin typeface="Candara" charset="0"/>
              </a:rPr>
              <a:t>un </a:t>
            </a:r>
            <a:r>
              <a:rPr lang="es-MX" sz="2400" b="1" dirty="0">
                <a:solidFill>
                  <a:srgbClr val="77933C"/>
                </a:solidFill>
                <a:latin typeface="Candara" charset="0"/>
              </a:rPr>
              <a:t>ser biológico</a:t>
            </a:r>
            <a:r>
              <a:rPr lang="es-MX" sz="2400" dirty="0">
                <a:solidFill>
                  <a:srgbClr val="0070C0"/>
                </a:solidFill>
                <a:latin typeface="Candara" charset="0"/>
              </a:rPr>
              <a:t>, </a:t>
            </a:r>
            <a:r>
              <a:rPr lang="es-MX" sz="2400" dirty="0">
                <a:solidFill>
                  <a:srgbClr val="000000"/>
                </a:solidFill>
                <a:latin typeface="Candara" charset="0"/>
              </a:rPr>
              <a:t>viviente, dinámico, único; 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Wingdings" charset="0"/>
              <a:buChar char="v"/>
            </a:pPr>
            <a:r>
              <a:rPr lang="es-MX" sz="2400" dirty="0" smtClean="0">
                <a:solidFill>
                  <a:srgbClr val="000000"/>
                </a:solidFill>
                <a:latin typeface="Candara" charset="0"/>
              </a:rPr>
              <a:t>un </a:t>
            </a:r>
            <a:r>
              <a:rPr lang="es-MX" sz="2400" b="1" dirty="0">
                <a:solidFill>
                  <a:srgbClr val="77933C"/>
                </a:solidFill>
                <a:latin typeface="Candara" charset="0"/>
              </a:rPr>
              <a:t>ser social </a:t>
            </a:r>
            <a:r>
              <a:rPr lang="es-MX" sz="2400" dirty="0">
                <a:solidFill>
                  <a:srgbClr val="000000"/>
                </a:solidFill>
                <a:latin typeface="Candara" charset="0"/>
              </a:rPr>
              <a:t>en interacción permanente con otros seres humanos,…dependiendo de su medio ambiente y actuando sobre éste; 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Wingdings" charset="0"/>
              <a:buChar char="v"/>
            </a:pPr>
            <a:r>
              <a:rPr lang="es-MX" sz="2400" dirty="0" smtClean="0">
                <a:solidFill>
                  <a:srgbClr val="000000"/>
                </a:solidFill>
                <a:latin typeface="Candara" charset="0"/>
              </a:rPr>
              <a:t>un </a:t>
            </a:r>
            <a:r>
              <a:rPr lang="es-MX" sz="2400" b="1" dirty="0">
                <a:solidFill>
                  <a:srgbClr val="77933C"/>
                </a:solidFill>
                <a:latin typeface="Candara" charset="0"/>
              </a:rPr>
              <a:t>ser de emociones</a:t>
            </a:r>
            <a:r>
              <a:rPr lang="es-MX" sz="2400" dirty="0">
                <a:solidFill>
                  <a:srgbClr val="77933C"/>
                </a:solidFill>
                <a:latin typeface="Candara" charset="0"/>
              </a:rPr>
              <a:t>, de sensaciones, de deseos, de intenciones, un </a:t>
            </a:r>
            <a:r>
              <a:rPr lang="es-MX" sz="2400" b="1" dirty="0">
                <a:solidFill>
                  <a:srgbClr val="77933C"/>
                </a:solidFill>
                <a:latin typeface="Candara" charset="0"/>
              </a:rPr>
              <a:t>ser espiritual; </a:t>
            </a:r>
            <a:r>
              <a:rPr lang="es-MX" sz="2400" dirty="0">
                <a:solidFill>
                  <a:srgbClr val="77933C"/>
                </a:solidFill>
                <a:latin typeface="Candara" charset="0"/>
              </a:rPr>
              <a:t>y 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Wingdings" charset="0"/>
              <a:buChar char="v"/>
            </a:pPr>
            <a:r>
              <a:rPr lang="es-MX" sz="2400" dirty="0" smtClean="0">
                <a:solidFill>
                  <a:srgbClr val="000000"/>
                </a:solidFill>
                <a:latin typeface="Candara" charset="0"/>
              </a:rPr>
              <a:t>un </a:t>
            </a:r>
            <a:r>
              <a:rPr lang="es-MX" sz="2400" dirty="0">
                <a:solidFill>
                  <a:srgbClr val="000000"/>
                </a:solidFill>
                <a:latin typeface="Candara" charset="0"/>
              </a:rPr>
              <a:t>ser de </a:t>
            </a:r>
            <a:r>
              <a:rPr lang="es-MX" sz="2400" b="1" u="sng" dirty="0">
                <a:solidFill>
                  <a:srgbClr val="77933C"/>
                </a:solidFill>
                <a:latin typeface="Candara" charset="0"/>
              </a:rPr>
              <a:t>conocimiento, de racionalidad, de reflexión</a:t>
            </a:r>
            <a:r>
              <a:rPr lang="es-MX" sz="2400" u="sng" dirty="0">
                <a:solidFill>
                  <a:srgbClr val="77933C"/>
                </a:solidFill>
                <a:latin typeface="Candara" charset="0"/>
              </a:rPr>
              <a:t>; 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Candara" charset="0"/>
              <a:buNone/>
            </a:pPr>
            <a:r>
              <a:rPr lang="es-MX" sz="2400" dirty="0">
                <a:solidFill>
                  <a:srgbClr val="000000"/>
                </a:solidFill>
                <a:latin typeface="Candara" charset="0"/>
              </a:rPr>
              <a:t>de esta manera </a:t>
            </a:r>
            <a:r>
              <a:rPr lang="es-MX" sz="2400" b="1" dirty="0">
                <a:solidFill>
                  <a:srgbClr val="77933C"/>
                </a:solidFill>
                <a:latin typeface="Candara" charset="0"/>
              </a:rPr>
              <a:t>LA SALUD SE EXPRESARÁ EN CADA UNA DE ESAS CUATRO DIMENSIONES.</a:t>
            </a:r>
            <a:r>
              <a:rPr lang="ja-JP" altLang="es-MX" sz="2400" b="1" dirty="0">
                <a:solidFill>
                  <a:srgbClr val="77933C"/>
                </a:solidFill>
                <a:latin typeface="Candara" charset="0"/>
              </a:rPr>
              <a:t>”</a:t>
            </a:r>
            <a:r>
              <a:rPr lang="es-MX" altLang="ja-JP" sz="2400" b="1" dirty="0">
                <a:solidFill>
                  <a:srgbClr val="77933C"/>
                </a:solidFill>
                <a:latin typeface="Candara" charset="0"/>
              </a:rPr>
              <a:t> </a:t>
            </a:r>
            <a:r>
              <a:rPr lang="es-MX" altLang="ja-JP" sz="2400" b="1" u="sng" dirty="0">
                <a:solidFill>
                  <a:srgbClr val="77933C"/>
                </a:solidFill>
                <a:latin typeface="Candara" charset="0"/>
              </a:rPr>
              <a:t>BIO-PSICO-SOCIAL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  <a:buClrTx/>
              <a:buFont typeface="Candara" charset="0"/>
              <a:buNone/>
            </a:pPr>
            <a:endParaRPr lang="en-US" sz="2000" b="1" dirty="0">
              <a:solidFill>
                <a:srgbClr val="77933C"/>
              </a:solidFill>
              <a:latin typeface="Candara" charset="0"/>
            </a:endParaRPr>
          </a:p>
        </p:txBody>
      </p:sp>
      <p:sp>
        <p:nvSpPr>
          <p:cNvPr id="98306" name="Title 1"/>
          <p:cNvSpPr>
            <a:spLocks/>
          </p:cNvSpPr>
          <p:nvPr/>
        </p:nvSpPr>
        <p:spPr bwMode="auto">
          <a:xfrm>
            <a:off x="35497" y="39688"/>
            <a:ext cx="3240359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chemeClr val="accent2"/>
                </a:solidFill>
                <a:latin typeface="Candara" charset="0"/>
              </a:rPr>
              <a:t>La </a:t>
            </a:r>
            <a:r>
              <a:rPr lang="en-US" sz="2200" b="1" dirty="0" err="1" smtClean="0">
                <a:solidFill>
                  <a:schemeClr val="accent2"/>
                </a:solidFill>
                <a:latin typeface="Candara" charset="0"/>
              </a:rPr>
              <a:t>salud</a:t>
            </a:r>
            <a:r>
              <a:rPr lang="en-US" sz="2200" b="1" dirty="0" smtClean="0">
                <a:solidFill>
                  <a:schemeClr val="accent2"/>
                </a:solidFill>
                <a:latin typeface="Candara" charset="0"/>
              </a:rPr>
              <a:t> de </a:t>
            </a:r>
            <a:r>
              <a:rPr lang="en-US" sz="2200" b="1" dirty="0" err="1" smtClean="0">
                <a:solidFill>
                  <a:schemeClr val="accent2"/>
                </a:solidFill>
                <a:latin typeface="Candara" charset="0"/>
              </a:rPr>
              <a:t>las</a:t>
            </a:r>
            <a:r>
              <a:rPr lang="en-US" sz="2200" b="1" dirty="0" smtClean="0">
                <a:solidFill>
                  <a:schemeClr val="accent2"/>
                </a:solidFill>
                <a:latin typeface="Candara" charset="0"/>
              </a:rPr>
              <a:t> y los </a:t>
            </a:r>
            <a:r>
              <a:rPr lang="en-US" sz="2200" b="1" dirty="0" err="1" smtClean="0">
                <a:solidFill>
                  <a:schemeClr val="accent2"/>
                </a:solidFill>
                <a:latin typeface="Candara" charset="0"/>
              </a:rPr>
              <a:t>escolares</a:t>
            </a:r>
            <a:endParaRPr lang="en-US" sz="2200" b="1" dirty="0">
              <a:solidFill>
                <a:schemeClr val="accent2"/>
              </a:solidFill>
              <a:latin typeface="Candara" charset="0"/>
            </a:endParaRP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1692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760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984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112474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26876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27165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9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24744"/>
            <a:ext cx="2304256" cy="158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51520" y="1556792"/>
            <a:ext cx="5976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 typeface="Wingdings" charset="0"/>
              <a:buNone/>
            </a:pPr>
            <a:r>
              <a:rPr lang="es-MX" sz="2400" b="1" dirty="0">
                <a:solidFill>
                  <a:schemeClr val="accent2"/>
                </a:solidFill>
                <a:latin typeface="+mn-lt"/>
                <a:ea typeface="ＭＳ Ｐゴシック" charset="0"/>
              </a:rPr>
              <a:t>El enfoque de determinantes </a:t>
            </a:r>
            <a:r>
              <a:rPr lang="es-MX" sz="2400" dirty="0" smtClean="0">
                <a:latin typeface="+mn-lt"/>
                <a:ea typeface="ＭＳ Ｐゴシック" charset="0"/>
              </a:rPr>
              <a:t>de la salud escolar parte </a:t>
            </a:r>
            <a:r>
              <a:rPr lang="es-MX" sz="2400" dirty="0">
                <a:latin typeface="+mn-lt"/>
                <a:ea typeface="ＭＳ Ｐゴシック" charset="0"/>
              </a:rPr>
              <a:t>de: </a:t>
            </a:r>
          </a:p>
          <a:p>
            <a:pPr algn="just" eaLnBrk="1" hangingPunct="1">
              <a:buFont typeface="Wingdings" charset="0"/>
              <a:buNone/>
            </a:pPr>
            <a:endParaRPr lang="es-MX" sz="2400" dirty="0">
              <a:latin typeface="+mn-lt"/>
              <a:ea typeface="ＭＳ Ｐゴシック" charset="0"/>
            </a:endParaRPr>
          </a:p>
          <a:p>
            <a:pPr algn="just" eaLnBrk="1" hangingPunct="1">
              <a:buFont typeface="Wingdings" charset="0"/>
              <a:buChar char="§"/>
            </a:pPr>
            <a:r>
              <a:rPr lang="es-MX" sz="2400" dirty="0">
                <a:latin typeface="+mn-lt"/>
                <a:ea typeface="ＭＳ Ｐゴシック" charset="0"/>
              </a:rPr>
              <a:t>La salud como un </a:t>
            </a:r>
            <a:r>
              <a:rPr lang="es-MX" sz="2400" b="1" dirty="0">
                <a:latin typeface="+mn-lt"/>
                <a:ea typeface="ＭＳ Ｐゴシック" charset="0"/>
              </a:rPr>
              <a:t>derecho</a:t>
            </a:r>
            <a:r>
              <a:rPr lang="es-MX" sz="2400" dirty="0">
                <a:latin typeface="+mn-lt"/>
                <a:ea typeface="ＭＳ Ｐゴシック" charset="0"/>
              </a:rPr>
              <a:t> </a:t>
            </a:r>
            <a:r>
              <a:rPr lang="es-MX" sz="2400" b="1" dirty="0">
                <a:latin typeface="+mn-lt"/>
                <a:ea typeface="ＭＳ Ｐゴシック" charset="0"/>
              </a:rPr>
              <a:t>humano, social y constitucional.</a:t>
            </a:r>
          </a:p>
          <a:p>
            <a:pPr algn="just" eaLnBrk="1" hangingPunct="1">
              <a:buFont typeface="Wingdings" charset="0"/>
              <a:buChar char="§"/>
            </a:pPr>
            <a:endParaRPr lang="es-MX" sz="2400" dirty="0">
              <a:latin typeface="+mn-lt"/>
              <a:ea typeface="ＭＳ Ｐゴシック" charset="0"/>
            </a:endParaRPr>
          </a:p>
          <a:p>
            <a:pPr algn="just" eaLnBrk="1" hangingPunct="1">
              <a:buFont typeface="Wingdings" charset="0"/>
              <a:buChar char="§"/>
            </a:pPr>
            <a:r>
              <a:rPr lang="es-MX" sz="2400" dirty="0">
                <a:latin typeface="+mn-lt"/>
                <a:ea typeface="ＭＳ Ｐゴシック" charset="0"/>
              </a:rPr>
              <a:t>La salud como un proceso con </a:t>
            </a:r>
            <a:r>
              <a:rPr lang="es-MX" sz="2400" b="1" dirty="0">
                <a:latin typeface="+mn-lt"/>
                <a:ea typeface="ＭＳ Ｐゴシック" charset="0"/>
              </a:rPr>
              <a:t>causas biológicas, psíquicas y sociales</a:t>
            </a:r>
          </a:p>
          <a:p>
            <a:pPr algn="just" eaLnBrk="1" hangingPunct="1"/>
            <a:endParaRPr lang="es-MX" sz="2400" b="1" dirty="0">
              <a:latin typeface="+mn-lt"/>
              <a:ea typeface="ＭＳ Ｐゴシック" charset="0"/>
            </a:endParaRPr>
          </a:p>
          <a:p>
            <a:pPr algn="just" eaLnBrk="1" hangingPunct="1">
              <a:buFont typeface="Wingdings" charset="0"/>
              <a:buChar char="§"/>
            </a:pPr>
            <a:r>
              <a:rPr lang="es-MX" sz="2400" b="1" dirty="0">
                <a:latin typeface="+mn-lt"/>
                <a:ea typeface="ＭＳ Ｐゴシック" charset="0"/>
              </a:rPr>
              <a:t>La identificación de </a:t>
            </a:r>
            <a:r>
              <a:rPr lang="ja-JP" altLang="es-MX" sz="2400" b="1" dirty="0">
                <a:latin typeface="+mn-lt"/>
                <a:ea typeface="ＭＳ Ｐゴシック" charset="0"/>
              </a:rPr>
              <a:t>“</a:t>
            </a:r>
            <a:r>
              <a:rPr lang="es-MX" altLang="ja-JP" sz="2400" b="1" dirty="0">
                <a:latin typeface="+mn-lt"/>
                <a:ea typeface="ＭＳ Ｐゴシック" charset="0"/>
              </a:rPr>
              <a:t>las causas de las causas</a:t>
            </a:r>
            <a:r>
              <a:rPr lang="ja-JP" altLang="es-MX" sz="2400" b="1" dirty="0">
                <a:latin typeface="+mn-lt"/>
                <a:ea typeface="ＭＳ Ｐゴシック" charset="0"/>
              </a:rPr>
              <a:t>”</a:t>
            </a:r>
            <a:r>
              <a:rPr lang="es-MX" altLang="ja-JP" sz="2400" b="1" dirty="0">
                <a:latin typeface="+mn-lt"/>
                <a:ea typeface="ＭＳ Ｐゴシック" charset="0"/>
              </a:rPr>
              <a:t> </a:t>
            </a:r>
            <a:r>
              <a:rPr lang="es-MX" altLang="ja-JP" sz="2400" b="1" dirty="0" smtClean="0">
                <a:latin typeface="+mn-lt"/>
                <a:ea typeface="ＭＳ Ｐゴシック" charset="0"/>
              </a:rPr>
              <a:t>y la intervención </a:t>
            </a:r>
            <a:r>
              <a:rPr lang="es-MX" altLang="ja-JP" sz="2400" b="1" dirty="0">
                <a:latin typeface="+mn-lt"/>
                <a:ea typeface="ＭＳ Ｐゴシック" charset="0"/>
              </a:rPr>
              <a:t>en ellas de manera anticipatoria e </a:t>
            </a:r>
            <a:r>
              <a:rPr lang="es-MX" altLang="ja-JP" sz="2400" b="1" u="sng" dirty="0">
                <a:latin typeface="+mn-lt"/>
                <a:ea typeface="ＭＳ Ｐゴシック" charset="0"/>
              </a:rPr>
              <a:t>integral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83" y="2765028"/>
            <a:ext cx="237331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92" y="4581128"/>
            <a:ext cx="2449512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8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112474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052736"/>
            <a:ext cx="64087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 typeface="Wingdings" charset="0"/>
              <a:buChar char="§"/>
            </a:pPr>
            <a:r>
              <a:rPr lang="es-MX" sz="2400" dirty="0">
                <a:latin typeface="+mn-lt"/>
                <a:ea typeface="ＭＳ Ｐゴシック" charset="0"/>
              </a:rPr>
              <a:t>La identificación de </a:t>
            </a:r>
            <a:r>
              <a:rPr lang="ja-JP" altLang="es-MX" sz="2400" b="1" dirty="0">
                <a:solidFill>
                  <a:srgbClr val="C0504D"/>
                </a:solidFill>
                <a:latin typeface="+mn-lt"/>
                <a:ea typeface="ＭＳ Ｐゴシック" charset="0"/>
              </a:rPr>
              <a:t>“</a:t>
            </a:r>
            <a:r>
              <a:rPr lang="es-MX" altLang="ja-JP" sz="2400" b="1" dirty="0">
                <a:solidFill>
                  <a:srgbClr val="C0504D"/>
                </a:solidFill>
                <a:latin typeface="+mn-lt"/>
                <a:ea typeface="ＭＳ Ｐゴシック" charset="0"/>
              </a:rPr>
              <a:t>las causas de las causas</a:t>
            </a:r>
            <a:r>
              <a:rPr lang="ja-JP" altLang="es-MX" sz="2400" b="1" dirty="0">
                <a:solidFill>
                  <a:srgbClr val="C0504D"/>
                </a:solidFill>
                <a:latin typeface="+mn-lt"/>
                <a:ea typeface="ＭＳ Ｐゴシック" charset="0"/>
              </a:rPr>
              <a:t>”</a:t>
            </a:r>
            <a:r>
              <a:rPr lang="es-MX" altLang="ja-JP" sz="2400" dirty="0">
                <a:solidFill>
                  <a:srgbClr val="C0504D"/>
                </a:solidFill>
                <a:latin typeface="+mn-lt"/>
                <a:ea typeface="ＭＳ Ｐゴシック" charset="0"/>
              </a:rPr>
              <a:t> </a:t>
            </a:r>
            <a:r>
              <a:rPr lang="es-MX" altLang="ja-JP" sz="2400" dirty="0">
                <a:latin typeface="+mn-lt"/>
                <a:ea typeface="ＭＳ Ｐゴシック" charset="0"/>
              </a:rPr>
              <a:t>e intervenir en ellas de manera anticipatoria e </a:t>
            </a:r>
            <a:r>
              <a:rPr lang="es-MX" altLang="ja-JP" sz="2400" dirty="0" smtClean="0">
                <a:latin typeface="+mn-lt"/>
                <a:ea typeface="ＭＳ Ｐゴシック" charset="0"/>
              </a:rPr>
              <a:t>integral</a:t>
            </a:r>
          </a:p>
          <a:p>
            <a:pPr algn="just" eaLnBrk="1" hangingPunct="1">
              <a:buFont typeface="Wingdings" charset="0"/>
              <a:buChar char="§"/>
            </a:pPr>
            <a:endParaRPr lang="es-MX" altLang="ja-JP" sz="2400" dirty="0" smtClean="0">
              <a:latin typeface="+mn-lt"/>
              <a:ea typeface="ＭＳ Ｐゴシック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es-MX" altLang="ja-JP" sz="2400" b="1" u="sng" dirty="0" smtClean="0">
                <a:latin typeface="+mn-lt"/>
                <a:ea typeface="ＭＳ Ｐゴシック" charset="0"/>
              </a:rPr>
              <a:t>Enfermedad diarreica</a:t>
            </a:r>
          </a:p>
          <a:p>
            <a:pPr algn="just" eaLnBrk="1" hangingPunct="1">
              <a:buFont typeface="Arial" charset="0"/>
              <a:buNone/>
            </a:pPr>
            <a:endParaRPr lang="es-MX" altLang="ja-JP" sz="2400" b="1" u="sng" dirty="0">
              <a:latin typeface="+mn-lt"/>
              <a:ea typeface="ＭＳ Ｐゴシック" charset="0"/>
            </a:endParaRP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Virus o bacteria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higiene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educación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servicios de salud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agua corriente y potable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inversión en servicios públicos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recursos económicos</a:t>
            </a:r>
          </a:p>
          <a:p>
            <a:pPr algn="just" eaLnBrk="1" hangingPunct="1">
              <a:buFont typeface="Wingdings" charset="0"/>
              <a:buChar char="§"/>
            </a:pPr>
            <a:r>
              <a:rPr lang="es-MX" altLang="ja-JP" sz="2400" b="1" dirty="0">
                <a:latin typeface="+mn-lt"/>
                <a:ea typeface="ＭＳ Ｐゴシック" charset="0"/>
              </a:rPr>
              <a:t>Falta de voluntad política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127165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55679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 typeface="Wingdings" charset="0"/>
              <a:buNone/>
            </a:pPr>
            <a:endParaRPr lang="es-MX" altLang="ja-JP" sz="2400" b="1" u="sng" dirty="0">
              <a:latin typeface="+mn-lt"/>
              <a:ea typeface="ＭＳ Ｐゴシック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11836"/>
            <a:ext cx="2304256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55" y="1196752"/>
            <a:ext cx="225183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08920"/>
            <a:ext cx="23733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3" descr="arbol-CM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3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TextBox 4"/>
          <p:cNvSpPr txBox="1">
            <a:spLocks noChangeArrowheads="1"/>
          </p:cNvSpPr>
          <p:nvPr/>
        </p:nvSpPr>
        <p:spPr bwMode="auto">
          <a:xfrm>
            <a:off x="3419872" y="0"/>
            <a:ext cx="3352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2500" dirty="0" err="1">
                <a:solidFill>
                  <a:srgbClr val="000000"/>
                </a:solidFill>
                <a:latin typeface="Calibri" charset="0"/>
                <a:cs typeface="Arial" charset="0"/>
              </a:rPr>
              <a:t>Árbol</a:t>
            </a:r>
            <a:r>
              <a:rPr lang="en-US" sz="2500" dirty="0">
                <a:solidFill>
                  <a:srgbClr val="000000"/>
                </a:solidFill>
                <a:latin typeface="Calibri" charset="0"/>
                <a:cs typeface="Arial" charset="0"/>
              </a:rPr>
              <a:t> de la </a:t>
            </a:r>
            <a:r>
              <a:rPr lang="en-US" sz="2500" dirty="0" err="1">
                <a:solidFill>
                  <a:srgbClr val="000000"/>
                </a:solidFill>
                <a:latin typeface="Calibri" charset="0"/>
                <a:cs typeface="Arial" charset="0"/>
              </a:rPr>
              <a:t>enfermedad</a:t>
            </a:r>
            <a:endParaRPr lang="en-US" sz="25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91200" y="477838"/>
            <a:ext cx="3352800" cy="158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3172" name="TextBox 7"/>
          <p:cNvSpPr txBox="1">
            <a:spLocks noChangeArrowheads="1"/>
          </p:cNvSpPr>
          <p:nvPr/>
        </p:nvSpPr>
        <p:spPr bwMode="auto">
          <a:xfrm>
            <a:off x="2843808" y="436563"/>
            <a:ext cx="33528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2500" b="1">
                <a:solidFill>
                  <a:srgbClr val="000000"/>
                </a:solidFill>
                <a:latin typeface="Calibri" charset="0"/>
                <a:cs typeface="Arial" charset="0"/>
              </a:rPr>
              <a:t>Desnutrición</a:t>
            </a:r>
          </a:p>
        </p:txBody>
      </p:sp>
      <p:sp>
        <p:nvSpPr>
          <p:cNvPr id="263173" name="TextBox 8"/>
          <p:cNvSpPr txBox="1">
            <a:spLocks noChangeArrowheads="1"/>
          </p:cNvSpPr>
          <p:nvPr/>
        </p:nvSpPr>
        <p:spPr bwMode="auto">
          <a:xfrm>
            <a:off x="1219200" y="5791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Políticas económicas / Ideología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263174" name="Group 43"/>
          <p:cNvGrpSpPr>
            <a:grpSpLocks/>
          </p:cNvGrpSpPr>
          <p:nvPr/>
        </p:nvGrpSpPr>
        <p:grpSpPr bwMode="auto">
          <a:xfrm>
            <a:off x="1219200" y="5637213"/>
            <a:ext cx="990600" cy="277812"/>
            <a:chOff x="1219200" y="5637212"/>
            <a:chExt cx="990600" cy="27858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219200" y="5637212"/>
              <a:ext cx="990600" cy="1591"/>
            </a:xfrm>
            <a:prstGeom prst="line">
              <a:avLst/>
            </a:prstGeom>
            <a:ln>
              <a:solidFill>
                <a:srgbClr val="CAAE0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1081496" y="5776508"/>
              <a:ext cx="276996" cy="1588"/>
            </a:xfrm>
            <a:prstGeom prst="line">
              <a:avLst/>
            </a:prstGeom>
            <a:ln>
              <a:solidFill>
                <a:srgbClr val="CAAE0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63175" name="TextBox 15"/>
          <p:cNvSpPr txBox="1">
            <a:spLocks noChangeArrowheads="1"/>
          </p:cNvSpPr>
          <p:nvPr/>
        </p:nvSpPr>
        <p:spPr bwMode="auto">
          <a:xfrm>
            <a:off x="1219200" y="5972175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Falta de inversión en el campo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76" name="TextBox 16"/>
          <p:cNvSpPr txBox="1">
            <a:spLocks noChangeArrowheads="1"/>
          </p:cNvSpPr>
          <p:nvPr/>
        </p:nvSpPr>
        <p:spPr bwMode="auto">
          <a:xfrm>
            <a:off x="1219200" y="6124575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Falta de inversión en políticas sociales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77" name="TextBox 17"/>
          <p:cNvSpPr txBox="1">
            <a:spLocks noChangeArrowheads="1"/>
          </p:cNvSpPr>
          <p:nvPr/>
        </p:nvSpPr>
        <p:spPr bwMode="auto">
          <a:xfrm>
            <a:off x="1219200" y="6276975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Tratado de Libre Comercio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263178" name="Group 44"/>
          <p:cNvGrpSpPr>
            <a:grpSpLocks/>
          </p:cNvGrpSpPr>
          <p:nvPr/>
        </p:nvGrpSpPr>
        <p:grpSpPr bwMode="auto">
          <a:xfrm>
            <a:off x="2438400" y="3810000"/>
            <a:ext cx="533400" cy="1524000"/>
            <a:chOff x="2438400" y="3810000"/>
            <a:chExt cx="533400" cy="1524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438400" y="4572000"/>
              <a:ext cx="457200" cy="1588"/>
            </a:xfrm>
            <a:prstGeom prst="line">
              <a:avLst/>
            </a:prstGeom>
            <a:ln>
              <a:solidFill>
                <a:srgbClr val="CAAE0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Left Brace 20"/>
            <p:cNvSpPr/>
            <p:nvPr/>
          </p:nvSpPr>
          <p:spPr>
            <a:xfrm>
              <a:off x="2819400" y="3810000"/>
              <a:ext cx="152400" cy="1524000"/>
            </a:xfrm>
            <a:prstGeom prst="leftBrace">
              <a:avLst/>
            </a:prstGeom>
            <a:noFill/>
            <a:ln w="19050">
              <a:solidFill>
                <a:srgbClr val="CAAE0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s-ES">
                <a:solidFill>
                  <a:srgbClr val="000000"/>
                </a:solidFill>
                <a:ea typeface="ＭＳ Ｐゴシック" pitchFamily="-105" charset="-128"/>
                <a:cs typeface="Arial" charset="0"/>
              </a:endParaRPr>
            </a:p>
          </p:txBody>
        </p:sp>
      </p:grpSp>
      <p:sp>
        <p:nvSpPr>
          <p:cNvPr id="263179" name="TextBox 21"/>
          <p:cNvSpPr txBox="1">
            <a:spLocks noChangeArrowheads="1"/>
          </p:cNvSpPr>
          <p:nvPr/>
        </p:nvSpPr>
        <p:spPr bwMode="auto">
          <a:xfrm>
            <a:off x="2895600" y="3810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Pobreza</a:t>
            </a:r>
          </a:p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Falta empleo, bajos salarios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0" name="TextBox 23"/>
          <p:cNvSpPr txBox="1">
            <a:spLocks noChangeArrowheads="1"/>
          </p:cNvSpPr>
          <p:nvPr/>
        </p:nvSpPr>
        <p:spPr bwMode="auto">
          <a:xfrm>
            <a:off x="2895600" y="41910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Falta de servicios de educación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1" name="TextBox 24"/>
          <p:cNvSpPr txBox="1">
            <a:spLocks noChangeArrowheads="1"/>
          </p:cNvSpPr>
          <p:nvPr/>
        </p:nvSpPr>
        <p:spPr bwMode="auto">
          <a:xfrm>
            <a:off x="2895600" y="43434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Precios bajos en productos agricolas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2" name="TextBox 25"/>
          <p:cNvSpPr txBox="1">
            <a:spLocks noChangeArrowheads="1"/>
          </p:cNvSpPr>
          <p:nvPr/>
        </p:nvSpPr>
        <p:spPr bwMode="auto">
          <a:xfrm>
            <a:off x="2895600" y="44958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Tierras en mala condición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3" name="TextBox 26"/>
          <p:cNvSpPr txBox="1">
            <a:spLocks noChangeArrowheads="1"/>
          </p:cNvSpPr>
          <p:nvPr/>
        </p:nvSpPr>
        <p:spPr bwMode="auto">
          <a:xfrm>
            <a:off x="2895600" y="4648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Ganadería extensiva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4" name="TextBox 27"/>
          <p:cNvSpPr txBox="1">
            <a:spLocks noChangeArrowheads="1"/>
          </p:cNvSpPr>
          <p:nvPr/>
        </p:nvSpPr>
        <p:spPr bwMode="auto">
          <a:xfrm>
            <a:off x="2895600" y="48006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Cambio climático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5" name="TextBox 28"/>
          <p:cNvSpPr txBox="1">
            <a:spLocks noChangeArrowheads="1"/>
          </p:cNvSpPr>
          <p:nvPr/>
        </p:nvSpPr>
        <p:spPr bwMode="auto">
          <a:xfrm>
            <a:off x="2895600" y="4981575"/>
            <a:ext cx="289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Corrupción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2894013"/>
            <a:ext cx="1295400" cy="1587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Left Brace 31"/>
          <p:cNvSpPr/>
          <p:nvPr/>
        </p:nvSpPr>
        <p:spPr>
          <a:xfrm>
            <a:off x="4648200" y="2514600"/>
            <a:ext cx="152400" cy="762000"/>
          </a:xfrm>
          <a:prstGeom prst="leftBrace">
            <a:avLst/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ＭＳ Ｐゴシック" pitchFamily="-105" charset="-128"/>
              <a:cs typeface="Arial" charset="0"/>
            </a:endParaRPr>
          </a:p>
        </p:txBody>
      </p:sp>
      <p:sp>
        <p:nvSpPr>
          <p:cNvPr id="263188" name="TextBox 32"/>
          <p:cNvSpPr txBox="1">
            <a:spLocks noChangeArrowheads="1"/>
          </p:cNvSpPr>
          <p:nvPr/>
        </p:nvSpPr>
        <p:spPr bwMode="auto">
          <a:xfrm>
            <a:off x="4724400" y="24384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Falta de disponibilidad de alimentos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89" name="TextBox 33"/>
          <p:cNvSpPr txBox="1">
            <a:spLocks noChangeArrowheads="1"/>
          </p:cNvSpPr>
          <p:nvPr/>
        </p:nvSpPr>
        <p:spPr bwMode="auto">
          <a:xfrm>
            <a:off x="4724400" y="25908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Falta de servicios de salud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90" name="TextBox 34"/>
          <p:cNvSpPr txBox="1">
            <a:spLocks noChangeArrowheads="1"/>
          </p:cNvSpPr>
          <p:nvPr/>
        </p:nvSpPr>
        <p:spPr bwMode="auto">
          <a:xfrm>
            <a:off x="4724400" y="2743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Inequidad de género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91" name="TextBox 35"/>
          <p:cNvSpPr txBox="1">
            <a:spLocks noChangeArrowheads="1"/>
          </p:cNvSpPr>
          <p:nvPr/>
        </p:nvSpPr>
        <p:spPr bwMode="auto">
          <a:xfrm>
            <a:off x="4724400" y="28956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Nacimiento de hijos con poca diferencia de edad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343400" y="1981200"/>
            <a:ext cx="1295400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Left Brace 37"/>
          <p:cNvSpPr/>
          <p:nvPr/>
        </p:nvSpPr>
        <p:spPr>
          <a:xfrm>
            <a:off x="5562600" y="1600200"/>
            <a:ext cx="152400" cy="762000"/>
          </a:xfrm>
          <a:prstGeom prst="leftBrace">
            <a:avLst/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ＭＳ Ｐゴシック" pitchFamily="-105" charset="-128"/>
              <a:cs typeface="Arial" charset="0"/>
            </a:endParaRPr>
          </a:p>
        </p:txBody>
      </p:sp>
      <p:sp>
        <p:nvSpPr>
          <p:cNvPr id="263194" name="TextBox 38"/>
          <p:cNvSpPr txBox="1">
            <a:spLocks noChangeArrowheads="1"/>
          </p:cNvSpPr>
          <p:nvPr/>
        </p:nvSpPr>
        <p:spPr bwMode="auto">
          <a:xfrm>
            <a:off x="5638800" y="1552575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Desnutrición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95" name="TextBox 39"/>
          <p:cNvSpPr txBox="1">
            <a:spLocks noChangeArrowheads="1"/>
          </p:cNvSpPr>
          <p:nvPr/>
        </p:nvSpPr>
        <p:spPr bwMode="auto">
          <a:xfrm>
            <a:off x="5638800" y="1704975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Retraso en el desarrollo psicomotriz e intelectual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96" name="TextBox 40"/>
          <p:cNvSpPr txBox="1">
            <a:spLocks noChangeArrowheads="1"/>
          </p:cNvSpPr>
          <p:nvPr/>
        </p:nvSpPr>
        <p:spPr bwMode="auto">
          <a:xfrm>
            <a:off x="5638800" y="1857375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Tristeza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3197" name="TextBox 41"/>
          <p:cNvSpPr txBox="1">
            <a:spLocks noChangeArrowheads="1"/>
          </p:cNvSpPr>
          <p:nvPr/>
        </p:nvSpPr>
        <p:spPr bwMode="auto">
          <a:xfrm>
            <a:off x="5638800" y="2009775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Enfermedades infecciosas</a:t>
            </a:r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pic>
        <p:nvPicPr>
          <p:cNvPr id="263198" name="Picture 42" descr="d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25">
            <a:off x="5408613" y="5240338"/>
            <a:ext cx="14224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3" descr="arbol-CM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791200" y="477838"/>
            <a:ext cx="3352800" cy="158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4196" name="TextBox 7"/>
          <p:cNvSpPr txBox="1">
            <a:spLocks noChangeArrowheads="1"/>
          </p:cNvSpPr>
          <p:nvPr/>
        </p:nvSpPr>
        <p:spPr bwMode="auto">
          <a:xfrm>
            <a:off x="6372200" y="5591324"/>
            <a:ext cx="2376264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2500" b="1" dirty="0" err="1">
                <a:solidFill>
                  <a:srgbClr val="000000"/>
                </a:solidFill>
                <a:latin typeface="Calibri" charset="0"/>
                <a:cs typeface="Arial" charset="0"/>
              </a:rPr>
              <a:t>Sobrepeso</a:t>
            </a:r>
            <a:endParaRPr lang="en-US" sz="2500" b="1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r" eaLnBrk="1" hangingPunct="1"/>
            <a:r>
              <a:rPr lang="en-US" sz="2500" b="1" dirty="0">
                <a:solidFill>
                  <a:srgbClr val="000000"/>
                </a:solidFill>
                <a:latin typeface="Calibri" charset="0"/>
                <a:cs typeface="Arial" charset="0"/>
              </a:rPr>
              <a:t>y </a:t>
            </a:r>
            <a:r>
              <a:rPr lang="en-US" sz="2500" b="1" dirty="0" err="1">
                <a:solidFill>
                  <a:srgbClr val="000000"/>
                </a:solidFill>
                <a:latin typeface="Calibri" charset="0"/>
                <a:cs typeface="Arial" charset="0"/>
              </a:rPr>
              <a:t>Obesidad</a:t>
            </a:r>
            <a:endParaRPr lang="en-US" sz="2500" b="1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197" name="TextBox 8"/>
          <p:cNvSpPr txBox="1">
            <a:spLocks noChangeArrowheads="1"/>
          </p:cNvSpPr>
          <p:nvPr/>
        </p:nvSpPr>
        <p:spPr bwMode="auto">
          <a:xfrm>
            <a:off x="1222375" y="5445224"/>
            <a:ext cx="2892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Políticas económicas 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Modelo Económico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Tratado de libre comercio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Falta de regulación de la industria alimentaria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Precio bajo del producto</a:t>
            </a:r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5637213"/>
            <a:ext cx="990600" cy="1587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1081881" y="5776119"/>
            <a:ext cx="276225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8400" y="4572000"/>
            <a:ext cx="457200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2819400" y="3810000"/>
            <a:ext cx="152400" cy="1524000"/>
          </a:xfrm>
          <a:prstGeom prst="leftBrace">
            <a:avLst/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ＭＳ Ｐゴシック" pitchFamily="-105" charset="-128"/>
              <a:cs typeface="Arial" charset="0"/>
            </a:endParaRPr>
          </a:p>
        </p:txBody>
      </p:sp>
      <p:sp>
        <p:nvSpPr>
          <p:cNvPr id="264202" name="TextBox 21"/>
          <p:cNvSpPr txBox="1">
            <a:spLocks noChangeArrowheads="1"/>
          </p:cNvSpPr>
          <p:nvPr/>
        </p:nvSpPr>
        <p:spPr bwMode="auto">
          <a:xfrm>
            <a:off x="2895600" y="3810000"/>
            <a:ext cx="434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Urbanización acelerada y desorganizad</a:t>
            </a:r>
            <a:r>
              <a:rPr lang="es-ES_tradnl" sz="1200">
                <a:solidFill>
                  <a:srgbClr val="000000"/>
                </a:solidFill>
                <a:latin typeface="Calibri" charset="0"/>
                <a:cs typeface="Arial" charset="0"/>
              </a:rPr>
              <a:t>a</a:t>
            </a:r>
          </a:p>
        </p:txBody>
      </p:sp>
      <p:sp>
        <p:nvSpPr>
          <p:cNvPr id="264203" name="TextBox 23"/>
          <p:cNvSpPr txBox="1">
            <a:spLocks noChangeArrowheads="1"/>
          </p:cNvSpPr>
          <p:nvPr/>
        </p:nvSpPr>
        <p:spPr bwMode="auto">
          <a:xfrm>
            <a:off x="2965450" y="4191000"/>
            <a:ext cx="396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1200">
                <a:solidFill>
                  <a:srgbClr val="000000"/>
                </a:solidFill>
                <a:latin typeface="Calibri" charset="0"/>
                <a:cs typeface="Arial" charset="0"/>
              </a:rPr>
              <a:t>Medios masivos de comunicación</a:t>
            </a:r>
          </a:p>
        </p:txBody>
      </p:sp>
      <p:sp>
        <p:nvSpPr>
          <p:cNvPr id="264204" name="TextBox 25"/>
          <p:cNvSpPr txBox="1">
            <a:spLocks noChangeArrowheads="1"/>
          </p:cNvSpPr>
          <p:nvPr/>
        </p:nvSpPr>
        <p:spPr bwMode="auto">
          <a:xfrm>
            <a:off x="2895600" y="44958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Oferta de alimentos de fácil preparación</a:t>
            </a:r>
            <a:r>
              <a:rPr lang="es-ES_tradnl" sz="120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</a:p>
        </p:txBody>
      </p:sp>
      <p:sp>
        <p:nvSpPr>
          <p:cNvPr id="264205" name="TextBox 26"/>
          <p:cNvSpPr txBox="1">
            <a:spLocks noChangeArrowheads="1"/>
          </p:cNvSpPr>
          <p:nvPr/>
        </p:nvSpPr>
        <p:spPr bwMode="auto">
          <a:xfrm>
            <a:off x="2895600" y="4648200"/>
            <a:ext cx="434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Oferta de alimentos tradicionales con exceso de grasas 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206" name="TextBox 28"/>
          <p:cNvSpPr txBox="1">
            <a:spLocks noChangeArrowheads="1"/>
          </p:cNvSpPr>
          <p:nvPr/>
        </p:nvSpPr>
        <p:spPr bwMode="auto">
          <a:xfrm>
            <a:off x="2895600" y="4981575"/>
            <a:ext cx="624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Difusión de alimentos ricos en harinas, azucares, grasas y sodio en los medios de comunicación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124200" y="3048000"/>
            <a:ext cx="1600200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Left Brace 31"/>
          <p:cNvSpPr/>
          <p:nvPr/>
        </p:nvSpPr>
        <p:spPr>
          <a:xfrm>
            <a:off x="4648200" y="2514600"/>
            <a:ext cx="152400" cy="1038225"/>
          </a:xfrm>
          <a:prstGeom prst="leftBrace">
            <a:avLst/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ＭＳ Ｐゴシック" pitchFamily="-105" charset="-128"/>
              <a:cs typeface="Arial" charset="0"/>
            </a:endParaRPr>
          </a:p>
        </p:txBody>
      </p:sp>
      <p:sp>
        <p:nvSpPr>
          <p:cNvPr id="264209" name="TextBox 32"/>
          <p:cNvSpPr txBox="1">
            <a:spLocks noChangeArrowheads="1"/>
          </p:cNvSpPr>
          <p:nvPr/>
        </p:nvSpPr>
        <p:spPr bwMode="auto">
          <a:xfrm>
            <a:off x="4724400" y="2438400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Cultura De la alimentación. </a:t>
            </a:r>
            <a:r>
              <a:rPr lang="ja-JP" alt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“</a:t>
            </a:r>
            <a:r>
              <a:rPr lang="es-MX" altLang="ja-JP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el sobrepeso y la obesidad significa estar sano</a:t>
            </a:r>
            <a:r>
              <a:rPr lang="ja-JP" alt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”</a:t>
            </a:r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210" name="TextBox 34"/>
          <p:cNvSpPr txBox="1">
            <a:spLocks noChangeArrowheads="1"/>
          </p:cNvSpPr>
          <p:nvPr/>
        </p:nvSpPr>
        <p:spPr bwMode="auto">
          <a:xfrm>
            <a:off x="4724400" y="28194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Malos hábitos alimenticios</a:t>
            </a:r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343400" y="1981200"/>
            <a:ext cx="1295400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Left Brace 37"/>
          <p:cNvSpPr/>
          <p:nvPr/>
        </p:nvSpPr>
        <p:spPr>
          <a:xfrm>
            <a:off x="5562600" y="1781175"/>
            <a:ext cx="152400" cy="428625"/>
          </a:xfrm>
          <a:prstGeom prst="leftBrace">
            <a:avLst/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ＭＳ Ｐゴシック" pitchFamily="-105" charset="-128"/>
              <a:cs typeface="Arial" charset="0"/>
            </a:endParaRPr>
          </a:p>
        </p:txBody>
      </p:sp>
      <p:sp>
        <p:nvSpPr>
          <p:cNvPr id="264213" name="TextBox 38"/>
          <p:cNvSpPr txBox="1">
            <a:spLocks noChangeArrowheads="1"/>
          </p:cNvSpPr>
          <p:nvPr/>
        </p:nvSpPr>
        <p:spPr bwMode="auto">
          <a:xfrm>
            <a:off x="5638800" y="17526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Obesidad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214" name="TextBox 40"/>
          <p:cNvSpPr txBox="1">
            <a:spLocks noChangeArrowheads="1"/>
          </p:cNvSpPr>
          <p:nvPr/>
        </p:nvSpPr>
        <p:spPr bwMode="auto">
          <a:xfrm>
            <a:off x="5638800" y="1933575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Sobrepeso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pic>
        <p:nvPicPr>
          <p:cNvPr id="264215" name="Picture 43" descr="g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4787">
            <a:off x="366713" y="4367213"/>
            <a:ext cx="1198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16" name="TextBox 44"/>
          <p:cNvSpPr txBox="1">
            <a:spLocks noChangeArrowheads="1"/>
          </p:cNvSpPr>
          <p:nvPr/>
        </p:nvSpPr>
        <p:spPr bwMode="auto">
          <a:xfrm>
            <a:off x="2895600" y="5133975"/>
            <a:ext cx="624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Ideología - Consumismo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217" name="TextBox 45"/>
          <p:cNvSpPr txBox="1">
            <a:spLocks noChangeArrowheads="1"/>
          </p:cNvSpPr>
          <p:nvPr/>
        </p:nvSpPr>
        <p:spPr bwMode="auto">
          <a:xfrm>
            <a:off x="4724400" y="29718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Se busca el placer en la comida</a:t>
            </a:r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218" name="TextBox 46"/>
          <p:cNvSpPr txBox="1">
            <a:spLocks noChangeArrowheads="1"/>
          </p:cNvSpPr>
          <p:nvPr/>
        </p:nvSpPr>
        <p:spPr bwMode="auto">
          <a:xfrm>
            <a:off x="4724400" y="3124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solidFill>
                  <a:srgbClr val="000000"/>
                </a:solidFill>
                <a:latin typeface="Calibri" charset="0"/>
                <a:cs typeface="Arial" charset="0"/>
              </a:rPr>
              <a:t>Promoción de azúcares y grasas</a:t>
            </a:r>
            <a:endParaRPr lang="es-ES_tradnl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64219" name="TextBox 47"/>
          <p:cNvSpPr txBox="1">
            <a:spLocks noChangeArrowheads="1"/>
          </p:cNvSpPr>
          <p:nvPr/>
        </p:nvSpPr>
        <p:spPr bwMode="auto">
          <a:xfrm>
            <a:off x="4724400" y="3276600"/>
            <a:ext cx="3810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Alto acceso a alimentos de alta densidad energética</a:t>
            </a:r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4152900" y="1219200"/>
            <a:ext cx="4191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2" name="Left Brace 51"/>
          <p:cNvSpPr/>
          <p:nvPr/>
        </p:nvSpPr>
        <p:spPr>
          <a:xfrm>
            <a:off x="4495800" y="638175"/>
            <a:ext cx="152400" cy="1114425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ＭＳ Ｐゴシック" pitchFamily="-105" charset="-128"/>
              <a:cs typeface="Arial" charset="0"/>
            </a:endParaRPr>
          </a:p>
        </p:txBody>
      </p:sp>
      <p:sp>
        <p:nvSpPr>
          <p:cNvPr id="264222" name="TextBox 52"/>
          <p:cNvSpPr txBox="1">
            <a:spLocks noChangeArrowheads="1"/>
          </p:cNvSpPr>
          <p:nvPr/>
        </p:nvSpPr>
        <p:spPr bwMode="auto">
          <a:xfrm>
            <a:off x="4648200" y="552450"/>
            <a:ext cx="2895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Síndrome metabólico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Diabetes Mellitus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Hipertensión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Enfermedades cardiovasculares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Baja autoestima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Angustia</a:t>
            </a:r>
          </a:p>
          <a:p>
            <a:pPr eaLnBrk="1" hangingPunct="1"/>
            <a:r>
              <a:rPr lang="es-MX" sz="1200" dirty="0">
                <a:solidFill>
                  <a:srgbClr val="000000"/>
                </a:solidFill>
                <a:latin typeface="Calibri" charset="0"/>
                <a:cs typeface="Arial" charset="0"/>
              </a:rPr>
              <a:t>Muerte</a:t>
            </a:r>
          </a:p>
          <a:p>
            <a:pPr eaLnBrk="1" hangingPunct="1"/>
            <a:endParaRPr lang="es-ES_tradnl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3584" name="39 Rectángulo"/>
          <p:cNvSpPr>
            <a:spLocks noChangeArrowheads="1"/>
          </p:cNvSpPr>
          <p:nvPr/>
        </p:nvSpPr>
        <p:spPr bwMode="auto">
          <a:xfrm>
            <a:off x="3246438" y="324485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s-ES_tradnl">
              <a:solidFill>
                <a:srgbClr val="000000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3" descr="arbol-CM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8" name="TextBox 4"/>
          <p:cNvSpPr txBox="1">
            <a:spLocks noChangeArrowheads="1"/>
          </p:cNvSpPr>
          <p:nvPr/>
        </p:nvSpPr>
        <p:spPr bwMode="auto">
          <a:xfrm>
            <a:off x="107504" y="0"/>
            <a:ext cx="3352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2500" b="1" dirty="0" err="1">
                <a:solidFill>
                  <a:srgbClr val="C0504D"/>
                </a:solidFill>
                <a:latin typeface="Calibri" charset="0"/>
              </a:rPr>
              <a:t>Árbol</a:t>
            </a:r>
            <a:r>
              <a:rPr lang="en-US" sz="2500" b="1" dirty="0">
                <a:solidFill>
                  <a:srgbClr val="C0504D"/>
                </a:solidFill>
                <a:latin typeface="Calibri" charset="0"/>
              </a:rPr>
              <a:t> de la </a:t>
            </a:r>
            <a:r>
              <a:rPr lang="en-US" sz="2500" b="1" dirty="0" err="1">
                <a:solidFill>
                  <a:srgbClr val="C0504D"/>
                </a:solidFill>
                <a:latin typeface="Calibri" charset="0"/>
              </a:rPr>
              <a:t>salud</a:t>
            </a:r>
            <a:r>
              <a:rPr lang="en-US" sz="2500" b="1" dirty="0">
                <a:solidFill>
                  <a:srgbClr val="C0504D"/>
                </a:solidFill>
                <a:latin typeface="Calibri" charset="0"/>
              </a:rPr>
              <a:t> escolar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791200" y="477838"/>
            <a:ext cx="3352800" cy="158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5220" name="TextBox 8"/>
          <p:cNvSpPr txBox="1">
            <a:spLocks noChangeArrowheads="1"/>
          </p:cNvSpPr>
          <p:nvPr/>
        </p:nvSpPr>
        <p:spPr bwMode="auto">
          <a:xfrm>
            <a:off x="1219200" y="57912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latin typeface="Calibri" charset="0"/>
              </a:rPr>
              <a:t>Políticas Públicas al bienestar social, inversión en el campo y el sector educativo y salud.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5713413"/>
            <a:ext cx="990600" cy="1587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1081881" y="5804694"/>
            <a:ext cx="276225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33600" y="4953000"/>
            <a:ext cx="457200" cy="1588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2590800" y="4298950"/>
            <a:ext cx="152400" cy="1308100"/>
          </a:xfrm>
          <a:prstGeom prst="leftBrace">
            <a:avLst/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5225" name="TextBox 21"/>
          <p:cNvSpPr txBox="1">
            <a:spLocks noChangeArrowheads="1"/>
          </p:cNvSpPr>
          <p:nvPr/>
        </p:nvSpPr>
        <p:spPr bwMode="auto">
          <a:xfrm>
            <a:off x="2743200" y="4330700"/>
            <a:ext cx="518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200">
                <a:latin typeface="Calibri" charset="0"/>
              </a:rPr>
              <a:t>Equidad de género, edad, etnia y nivel socioeconómico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200">
                <a:latin typeface="Calibri" charset="0"/>
              </a:rPr>
              <a:t>Medios de comunicación que trasmitan sensibilicen, informen y trasmitan conocimientos científicos, objetivos verdaderos, que fortalezcan la nueva cultura de la salud, promuevan la participación social y la modificación de los determinantes.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200">
                <a:latin typeface="Calibri" charset="0"/>
              </a:rPr>
              <a:t>Participación de estudiantes, madres, padres, docentes, personal de salud, municipios, entre otros para la transformación de los determinantes.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362200" y="3430588"/>
            <a:ext cx="1600200" cy="150812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Left Brace 31"/>
          <p:cNvSpPr/>
          <p:nvPr/>
        </p:nvSpPr>
        <p:spPr>
          <a:xfrm>
            <a:off x="3962400" y="2882900"/>
            <a:ext cx="304800" cy="1447800"/>
          </a:xfrm>
          <a:prstGeom prst="leftBrace">
            <a:avLst>
              <a:gd name="adj1" fmla="val 8333"/>
              <a:gd name="adj2" fmla="val 37454"/>
            </a:avLst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5228" name="TextBox 32"/>
          <p:cNvSpPr txBox="1">
            <a:spLocks noChangeArrowheads="1"/>
          </p:cNvSpPr>
          <p:nvPr/>
        </p:nvSpPr>
        <p:spPr bwMode="auto">
          <a:xfrm>
            <a:off x="4114800" y="2882900"/>
            <a:ext cx="4191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100">
                <a:latin typeface="Calibri" charset="0"/>
              </a:rPr>
              <a:t>Desarrollar competencias en salud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100">
                <a:latin typeface="Calibri" charset="0"/>
              </a:rPr>
              <a:t>Implementar políticas públicas y desarrollar propuestas de normatividad para mejorar la salud delas y los escolares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100">
                <a:latin typeface="Calibri" charset="0"/>
              </a:rPr>
              <a:t>Acceso a los servicios públicos de salud de las y los escolares 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100">
                <a:latin typeface="Calibri" charset="0"/>
              </a:rPr>
              <a:t> Establecer entornos seguros y favorables para la salud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100">
                <a:latin typeface="Calibri" charset="0"/>
              </a:rPr>
              <a:t> Establecer vínculo sectorial y la articulación de la comunidad escolar con las instituciones gubernamentales, así como los de participación social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695700" y="2389188"/>
            <a:ext cx="1295400" cy="1587"/>
          </a:xfrm>
          <a:prstGeom prst="line">
            <a:avLst/>
          </a:prstGeom>
          <a:ln>
            <a:solidFill>
              <a:srgbClr val="CAAE0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Left Brace 37"/>
          <p:cNvSpPr/>
          <p:nvPr/>
        </p:nvSpPr>
        <p:spPr>
          <a:xfrm>
            <a:off x="4953000" y="1362075"/>
            <a:ext cx="228600" cy="1457325"/>
          </a:xfrm>
          <a:prstGeom prst="leftBrace">
            <a:avLst>
              <a:gd name="adj1" fmla="val 8333"/>
              <a:gd name="adj2" fmla="val 68748"/>
            </a:avLst>
          </a:prstGeom>
          <a:noFill/>
          <a:ln w="19050">
            <a:solidFill>
              <a:srgbClr val="CA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5231" name="TextBox 38"/>
          <p:cNvSpPr txBox="1">
            <a:spLocks noChangeArrowheads="1"/>
          </p:cNvSpPr>
          <p:nvPr/>
        </p:nvSpPr>
        <p:spPr bwMode="auto">
          <a:xfrm>
            <a:off x="5181600" y="1185863"/>
            <a:ext cx="38862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Escuelas promotoras de la salud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Comunidad educativa capacitada en determinantes de la salud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Usan y manejan las Cartillas Nacionales de Salud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Oferta de alimentos para una correcta nutrición y comunidad educativa que se  alimentan correctamente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Saneamiento básico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Agua potable para el consumo humano suficiente.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 Toman agua 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Realizan actividad física 30 minutos diarios y en la escuela por lo menos 3 horas a la semana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Llevan a cabo actividades extracurriculares</a:t>
            </a:r>
          </a:p>
          <a:p>
            <a:pPr eaLnBrk="1" hangingPunct="1">
              <a:buClr>
                <a:srgbClr val="CAAE02"/>
              </a:buClr>
              <a:buFont typeface="Arial" charset="0"/>
              <a:buChar char="•"/>
            </a:pPr>
            <a:endParaRPr lang="es-MX" sz="1000">
              <a:latin typeface="Calibri" charset="0"/>
            </a:endParaRPr>
          </a:p>
        </p:txBody>
      </p:sp>
      <p:cxnSp>
        <p:nvCxnSpPr>
          <p:cNvPr id="51" name="Straight Connector 50"/>
          <p:cNvCxnSpPr>
            <a:endCxn id="52" idx="1"/>
          </p:cNvCxnSpPr>
          <p:nvPr/>
        </p:nvCxnSpPr>
        <p:spPr>
          <a:xfrm>
            <a:off x="2819400" y="1360488"/>
            <a:ext cx="533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2" name="Left Brace 51"/>
          <p:cNvSpPr/>
          <p:nvPr/>
        </p:nvSpPr>
        <p:spPr>
          <a:xfrm>
            <a:off x="3352800" y="804863"/>
            <a:ext cx="152400" cy="1114425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es-ES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5234" name="TextBox 52"/>
          <p:cNvSpPr txBox="1">
            <a:spLocks noChangeArrowheads="1"/>
          </p:cNvSpPr>
          <p:nvPr/>
        </p:nvSpPr>
        <p:spPr bwMode="auto">
          <a:xfrm>
            <a:off x="3524250" y="304800"/>
            <a:ext cx="1485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7F7F7F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Mejor desarrollo de capacidades para el desempeño humano</a:t>
            </a:r>
          </a:p>
          <a:p>
            <a:pPr eaLnBrk="1" hangingPunct="1">
              <a:buClr>
                <a:srgbClr val="7F7F7F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Mejor aprovechamiento escolar</a:t>
            </a:r>
          </a:p>
          <a:p>
            <a:pPr eaLnBrk="1" hangingPunct="1">
              <a:buClr>
                <a:srgbClr val="7F7F7F"/>
              </a:buClr>
              <a:buFont typeface="Arial" charset="0"/>
              <a:buChar char="•"/>
            </a:pPr>
            <a:r>
              <a:rPr lang="es-MX" sz="1000">
                <a:latin typeface="Calibri" charset="0"/>
              </a:rPr>
              <a:t>Ejercer el derecho a la educación y ala salud para construir futuros ciudadanos, propositivos y activos.</a:t>
            </a:r>
          </a:p>
        </p:txBody>
      </p:sp>
      <p:sp>
        <p:nvSpPr>
          <p:cNvPr id="265235" name="TextBox 8"/>
          <p:cNvSpPr txBox="1">
            <a:spLocks noChangeArrowheads="1"/>
          </p:cNvSpPr>
          <p:nvPr/>
        </p:nvSpPr>
        <p:spPr bwMode="auto">
          <a:xfrm>
            <a:off x="1219200" y="64008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latin typeface="Calibri" charset="0"/>
              </a:rPr>
              <a:t>Legislación para la regulación de la oferta alimentaria</a:t>
            </a:r>
          </a:p>
        </p:txBody>
      </p:sp>
      <p:sp>
        <p:nvSpPr>
          <p:cNvPr id="265236" name="TextBox 8"/>
          <p:cNvSpPr txBox="1">
            <a:spLocks noChangeArrowheads="1"/>
          </p:cNvSpPr>
          <p:nvPr/>
        </p:nvSpPr>
        <p:spPr bwMode="auto">
          <a:xfrm>
            <a:off x="1219200" y="66294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200">
                <a:latin typeface="Calibri" charset="0"/>
              </a:rPr>
              <a:t>Universalización de los servicios públicos</a:t>
            </a:r>
          </a:p>
        </p:txBody>
      </p:sp>
    </p:spTree>
    <p:extLst>
      <p:ext uri="{BB962C8B-B14F-4D97-AF65-F5344CB8AC3E}">
        <p14:creationId xmlns:p14="http://schemas.microsoft.com/office/powerpoint/2010/main" val="3072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Text Box 3"/>
          <p:cNvSpPr txBox="1">
            <a:spLocks noChangeArrowheads="1"/>
          </p:cNvSpPr>
          <p:nvPr/>
        </p:nvSpPr>
        <p:spPr bwMode="auto">
          <a:xfrm>
            <a:off x="2879725" y="1766888"/>
            <a:ext cx="1809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z="2800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z="2800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sp>
        <p:nvSpPr>
          <p:cNvPr id="156677" name="Text Box 4"/>
          <p:cNvSpPr txBox="1">
            <a:spLocks noChangeArrowheads="1"/>
          </p:cNvSpPr>
          <p:nvPr/>
        </p:nvSpPr>
        <p:spPr bwMode="auto">
          <a:xfrm>
            <a:off x="900113" y="1260475"/>
            <a:ext cx="792003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s-MX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MX" smtClean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pic>
        <p:nvPicPr>
          <p:cNvPr id="1566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060450"/>
            <a:ext cx="7580312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6679" name="Text Box 6"/>
          <p:cNvSpPr txBox="1">
            <a:spLocks noChangeArrowheads="1"/>
          </p:cNvSpPr>
          <p:nvPr/>
        </p:nvSpPr>
        <p:spPr bwMode="auto">
          <a:xfrm>
            <a:off x="1439863" y="360363"/>
            <a:ext cx="66595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s-MX" sz="2800" smtClean="0">
                <a:solidFill>
                  <a:srgbClr val="FFFFFF"/>
                </a:solidFill>
                <a:ea typeface="Microsoft YaHei" charset="0"/>
                <a:cs typeface="Microsoft YaHei" charset="0"/>
              </a:rPr>
              <a:t>Red causal explicativa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260648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Red </a:t>
            </a:r>
            <a:r>
              <a:rPr lang="en-US" sz="2400" b="1" dirty="0" err="1" smtClean="0">
                <a:solidFill>
                  <a:srgbClr val="C0504D"/>
                </a:solidFill>
                <a:latin typeface="+mn-lt"/>
              </a:rPr>
              <a:t>explicativa</a:t>
            </a:r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. -</a:t>
            </a:r>
            <a:r>
              <a:rPr lang="en-US" sz="2400" b="1" dirty="0" err="1" smtClean="0">
                <a:solidFill>
                  <a:srgbClr val="C0504D"/>
                </a:solidFill>
                <a:latin typeface="+mn-lt"/>
              </a:rPr>
              <a:t>Encontrar</a:t>
            </a:r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 los </a:t>
            </a:r>
            <a:r>
              <a:rPr lang="en-US" sz="2400" b="1" dirty="0" err="1" smtClean="0">
                <a:solidFill>
                  <a:srgbClr val="C0504D"/>
                </a:solidFill>
                <a:latin typeface="+mn-lt"/>
              </a:rPr>
              <a:t>determinantes</a:t>
            </a:r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C0504D"/>
                </a:solidFill>
                <a:latin typeface="+mn-lt"/>
              </a:rPr>
              <a:t>relevantes</a:t>
            </a:r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C0504D"/>
                </a:solidFill>
                <a:latin typeface="+mn-lt"/>
              </a:rPr>
              <a:t>para</a:t>
            </a:r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C0504D"/>
                </a:solidFill>
                <a:latin typeface="+mn-lt"/>
              </a:rPr>
              <a:t>trabajar</a:t>
            </a:r>
            <a:r>
              <a:rPr lang="en-US" sz="2400" b="1" dirty="0" smtClean="0">
                <a:solidFill>
                  <a:srgbClr val="C0504D"/>
                </a:solidFill>
                <a:latin typeface="+mn-lt"/>
              </a:rPr>
              <a:t>- </a:t>
            </a:r>
            <a:endParaRPr lang="en-US" sz="2400" b="1" dirty="0">
              <a:solidFill>
                <a:srgbClr val="C0504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679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1052736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+mn-lt"/>
              </a:rPr>
              <a:t>La salud de la población escolar es prioridad nacional</a:t>
            </a:r>
            <a:r>
              <a:rPr lang="es-MX" sz="2400" dirty="0">
                <a:latin typeface="+mn-lt"/>
              </a:rPr>
              <a:t>, algunos datos epidemiológicos lo evidencian.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 </a:t>
            </a: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Talla baja: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+mn-lt"/>
              </a:rPr>
              <a:t>El </a:t>
            </a:r>
            <a:r>
              <a:rPr lang="es-MX" sz="2400" dirty="0">
                <a:latin typeface="+mn-lt"/>
              </a:rPr>
              <a:t>8.2% de niñas y niños de primaria presenta </a:t>
            </a:r>
            <a:r>
              <a:rPr lang="es-MX" sz="2400" b="1" dirty="0">
                <a:solidFill>
                  <a:srgbClr val="C0504D"/>
                </a:solidFill>
                <a:latin typeface="+mn-lt"/>
              </a:rPr>
              <a:t>baja talla </a:t>
            </a:r>
            <a:r>
              <a:rPr lang="es-MX" sz="2400" dirty="0">
                <a:latin typeface="+mn-lt"/>
              </a:rPr>
              <a:t>y 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>
                <a:latin typeface="+mn-lt"/>
              </a:rPr>
              <a:t>E</a:t>
            </a:r>
            <a:r>
              <a:rPr lang="es-MX" sz="2400" dirty="0" smtClean="0">
                <a:latin typeface="+mn-lt"/>
              </a:rPr>
              <a:t>l </a:t>
            </a:r>
            <a:r>
              <a:rPr lang="es-MX" sz="2400" dirty="0">
                <a:latin typeface="+mn-lt"/>
              </a:rPr>
              <a:t>8% de </a:t>
            </a:r>
            <a:r>
              <a:rPr lang="es-MX" sz="2400" dirty="0" smtClean="0">
                <a:latin typeface="+mn-lt"/>
              </a:rPr>
              <a:t>secundaria</a:t>
            </a:r>
          </a:p>
          <a:p>
            <a:pPr marL="342900" indent="-342900">
              <a:buFont typeface="Arial" pitchFamily="34" charset="0"/>
              <a:buChar char="•"/>
            </a:pPr>
            <a:endParaRPr lang="es-MX" sz="2400" dirty="0" smtClean="0">
              <a:latin typeface="+mn-lt"/>
            </a:endParaRPr>
          </a:p>
          <a:p>
            <a:r>
              <a:rPr lang="es-MX" sz="2400" b="1" dirty="0">
                <a:solidFill>
                  <a:srgbClr val="C00000"/>
                </a:solidFill>
                <a:latin typeface="+mn-lt"/>
              </a:rPr>
              <a:t>Anemia: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>
                <a:solidFill>
                  <a:srgbClr val="C00000"/>
                </a:solidFill>
                <a:latin typeface="+mn-lt"/>
              </a:rPr>
              <a:t>2 de cada 10</a:t>
            </a:r>
            <a:r>
              <a:rPr lang="es-MX" sz="2400" dirty="0">
                <a:latin typeface="+mn-lt"/>
              </a:rPr>
              <a:t> niñas y </a:t>
            </a:r>
            <a:r>
              <a:rPr lang="es-MX" sz="2400" dirty="0" smtClean="0">
                <a:latin typeface="+mn-lt"/>
              </a:rPr>
              <a:t>niños de primaria la presentaron </a:t>
            </a:r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(21.2%)</a:t>
            </a:r>
            <a:endParaRPr lang="es-MX" sz="2400" b="1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1 de 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cada </a:t>
            </a: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10 </a:t>
            </a:r>
            <a:r>
              <a:rPr lang="es-MX" sz="2400" dirty="0" smtClean="0">
                <a:latin typeface="+mn-lt"/>
              </a:rPr>
              <a:t>escolares de 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secundaria</a:t>
            </a:r>
            <a:r>
              <a:rPr lang="es-MX" sz="2400" dirty="0">
                <a:latin typeface="+mn-lt"/>
              </a:rPr>
              <a:t> la </a:t>
            </a:r>
            <a:r>
              <a:rPr lang="es-MX" sz="2400" dirty="0" smtClean="0">
                <a:latin typeface="+mn-lt"/>
              </a:rPr>
              <a:t>presentaron </a:t>
            </a:r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(14.4%)</a:t>
            </a:r>
          </a:p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pic>
        <p:nvPicPr>
          <p:cNvPr id="10" name="Picture 9" descr="familia-obes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4176" y="5445224"/>
            <a:ext cx="2156296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89240"/>
            <a:ext cx="20882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4624"/>
            <a:ext cx="4032448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MX" sz="2400" b="1" i="1" dirty="0">
                <a:solidFill>
                  <a:srgbClr val="C0504D"/>
                </a:solidFill>
                <a:latin typeface="Calibri" charset="0"/>
                <a:ea typeface="ＭＳ Ｐゴシック" charset="0"/>
              </a:rPr>
              <a:t>Determinantes de la salud de niñas, niños y adolescentes escolares </a:t>
            </a:r>
            <a:r>
              <a:rPr lang="es-MX" sz="3200" b="1" i="1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/>
            </a:r>
            <a:br>
              <a:rPr lang="es-MX" sz="3200" b="1" i="1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</a:br>
            <a:r>
              <a:rPr lang="es-ES" sz="3200" b="1" i="1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> </a:t>
            </a:r>
            <a:endParaRPr lang="es-ES" sz="3200" b="1" i="1" dirty="0">
              <a:solidFill>
                <a:srgbClr val="FF00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900113" y="692150"/>
            <a:ext cx="64658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0649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954112"/>
            <a:ext cx="5112568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s-MX" sz="24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s-MX" sz="2400" b="1" dirty="0">
                <a:latin typeface="Calibri" charset="0"/>
                <a:ea typeface="ＭＳ Ｐゴシック" charset="0"/>
              </a:rPr>
              <a:t>ALIMENTOS Y BEBIDAS CORRECTOS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s-MX" sz="2400" b="1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s-MX" sz="2400" b="1" dirty="0">
                <a:latin typeface="Calibri" charset="0"/>
                <a:ea typeface="ＭＳ Ｐゴシック" charset="0"/>
              </a:rPr>
              <a:t>ACTIVIDAD FÍSICA</a:t>
            </a: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</p:txBody>
      </p:sp>
      <p:sp>
        <p:nvSpPr>
          <p:cNvPr id="106500" name="1 Rectángulo"/>
          <p:cNvSpPr>
            <a:spLocks noChangeArrowheads="1"/>
          </p:cNvSpPr>
          <p:nvPr/>
        </p:nvSpPr>
        <p:spPr bwMode="auto">
          <a:xfrm>
            <a:off x="1692275" y="1241425"/>
            <a:ext cx="6840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36" y="3768725"/>
            <a:ext cx="219551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201738"/>
            <a:ext cx="15176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6503" name="2 Rectángulo"/>
          <p:cNvSpPr>
            <a:spLocks noChangeArrowheads="1"/>
          </p:cNvSpPr>
          <p:nvPr/>
        </p:nvSpPr>
        <p:spPr bwMode="auto">
          <a:xfrm>
            <a:off x="395536" y="2060848"/>
            <a:ext cx="387191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MX" sz="1600" dirty="0"/>
          </a:p>
          <a:p>
            <a:pPr marL="285750" indent="-285750">
              <a:buFont typeface="Arial" charset="0"/>
              <a:buChar char="•"/>
            </a:pPr>
            <a:endParaRPr lang="es-MX" sz="1600" dirty="0"/>
          </a:p>
          <a:p>
            <a:pPr marL="285750" indent="-285750">
              <a:buFont typeface="Arial" charset="0"/>
              <a:buChar char="•"/>
            </a:pPr>
            <a:endParaRPr lang="es-MX" sz="24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s-MX" sz="2400" b="1" dirty="0">
                <a:latin typeface="+mn-lt"/>
              </a:rPr>
              <a:t>FACTORES PSICOSOCIALES: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MX" sz="2400" b="1" dirty="0">
                <a:latin typeface="+mn-lt"/>
              </a:rPr>
              <a:t>PREVENCION DE ADICCIONES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MX" sz="2400" b="1" dirty="0">
                <a:latin typeface="+mn-lt"/>
              </a:rPr>
              <a:t>PREVENCION DE VIOLENCIA</a:t>
            </a:r>
          </a:p>
        </p:txBody>
      </p:sp>
      <p:pic>
        <p:nvPicPr>
          <p:cNvPr id="2253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4" y="2322513"/>
            <a:ext cx="2297112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6507" name="3 Rectángulo"/>
          <p:cNvSpPr>
            <a:spLocks noChangeArrowheads="1"/>
          </p:cNvSpPr>
          <p:nvPr/>
        </p:nvSpPr>
        <p:spPr bwMode="auto">
          <a:xfrm>
            <a:off x="539552" y="4667652"/>
            <a:ext cx="5184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MX" sz="1600" dirty="0"/>
          </a:p>
          <a:p>
            <a:pPr marL="285750" indent="-285750">
              <a:buFont typeface="Arial" charset="0"/>
              <a:buChar char="•"/>
            </a:pPr>
            <a:endParaRPr lang="es-MX" sz="1600" dirty="0"/>
          </a:p>
          <a:p>
            <a:pPr marL="285750" indent="-285750">
              <a:buFont typeface="Arial" charset="0"/>
              <a:buChar char="•"/>
            </a:pPr>
            <a:endParaRPr lang="es-MX" sz="1600" dirty="0"/>
          </a:p>
          <a:p>
            <a:pPr marL="285750" indent="-285750">
              <a:buFont typeface="Arial" charset="0"/>
              <a:buChar char="•"/>
            </a:pPr>
            <a:r>
              <a:rPr lang="es-MX" sz="2400" b="1" dirty="0">
                <a:latin typeface="+mn-lt"/>
              </a:rPr>
              <a:t>ACCESO A SERVICIOS DE PREVENCION Y </a:t>
            </a:r>
            <a:r>
              <a:rPr lang="es-MX" sz="2400" b="1" dirty="0" smtClean="0">
                <a:latin typeface="+mn-lt"/>
              </a:rPr>
              <a:t>PROMOCION DE SALUD</a:t>
            </a:r>
            <a:endParaRPr lang="es-MX" sz="2400" b="1" dirty="0">
              <a:latin typeface="+mn-lt"/>
            </a:endParaRPr>
          </a:p>
        </p:txBody>
      </p:sp>
      <p:pic>
        <p:nvPicPr>
          <p:cNvPr id="2254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941168"/>
            <a:ext cx="2160240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6509" name="5 Rectángulo"/>
          <p:cNvSpPr>
            <a:spLocks noChangeArrowheads="1"/>
          </p:cNvSpPr>
          <p:nvPr/>
        </p:nvSpPr>
        <p:spPr bwMode="auto">
          <a:xfrm>
            <a:off x="1692275" y="4121150"/>
            <a:ext cx="374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MX" sz="1600" b="1"/>
          </a:p>
          <a:p>
            <a:pPr marL="285750" indent="-285750">
              <a:buFont typeface="Arial" charset="0"/>
              <a:buChar char="•"/>
            </a:pPr>
            <a:endParaRPr lang="es-MX" sz="1600" b="1"/>
          </a:p>
        </p:txBody>
      </p:sp>
      <p:pic>
        <p:nvPicPr>
          <p:cNvPr id="8603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19188"/>
            <a:ext cx="108585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016" y="116632"/>
            <a:ext cx="19442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8618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80528" y="-27384"/>
            <a:ext cx="4392488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MX" sz="2400" b="1" i="1" dirty="0">
                <a:solidFill>
                  <a:srgbClr val="C0504D"/>
                </a:solidFill>
                <a:latin typeface="Calibri" charset="0"/>
                <a:ea typeface="ＭＳ Ｐゴシック" charset="0"/>
              </a:rPr>
              <a:t>Determinantes de la salud de niñas, niños y adolescentes escolares </a:t>
            </a:r>
            <a:r>
              <a:rPr lang="es-MX" sz="3200" b="1" i="1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/>
            </a:r>
            <a:br>
              <a:rPr lang="es-MX" sz="3200" b="1" i="1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</a:br>
            <a:r>
              <a:rPr lang="es-ES" sz="3200" b="1" i="1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> </a:t>
            </a:r>
            <a:endParaRPr lang="es-ES" sz="3200" b="1" i="1" dirty="0">
              <a:solidFill>
                <a:srgbClr val="FF00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08546" name="Rectangle 4"/>
          <p:cNvSpPr>
            <a:spLocks noChangeArrowheads="1"/>
          </p:cNvSpPr>
          <p:nvPr/>
        </p:nvSpPr>
        <p:spPr bwMode="auto">
          <a:xfrm>
            <a:off x="900113" y="692150"/>
            <a:ext cx="64658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0854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2034232"/>
            <a:ext cx="6984776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s-MX" sz="18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s-MX" sz="2400" b="1" dirty="0">
                <a:latin typeface="Calibri" charset="0"/>
                <a:ea typeface="ＭＳ Ｐゴシック" charset="0"/>
              </a:rPr>
              <a:t>SEXUALIDAD</a:t>
            </a:r>
            <a:r>
              <a:rPr lang="es-MX" sz="2400" dirty="0">
                <a:latin typeface="Calibri" charset="0"/>
                <a:ea typeface="ＭＳ Ｐゴシック" charset="0"/>
              </a:rPr>
              <a:t> Y SALUD REPRODUCTIVA (protección y </a:t>
            </a:r>
            <a:r>
              <a:rPr lang="es-MX" sz="2400" dirty="0" smtClean="0">
                <a:latin typeface="Calibri" charset="0"/>
                <a:ea typeface="ＭＳ Ｐゴシック" charset="0"/>
              </a:rPr>
              <a:t>responsabilidad</a:t>
            </a:r>
            <a:endParaRPr lang="es-MX" sz="24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s-MX" sz="2400" dirty="0">
              <a:latin typeface="Calibri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s-MX" sz="2400" b="1" dirty="0">
                <a:latin typeface="Calibri" charset="0"/>
                <a:ea typeface="ＭＳ Ｐゴシック" charset="0"/>
              </a:rPr>
              <a:t>HIGIENE </a:t>
            </a:r>
            <a:r>
              <a:rPr lang="es-MX" sz="2400" dirty="0">
                <a:latin typeface="Calibri" charset="0"/>
                <a:ea typeface="ＭＳ Ｐゴシック" charset="0"/>
              </a:rPr>
              <a:t>PERSONAL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s-MX" sz="2400" dirty="0">
                <a:latin typeface="Calibri" charset="0"/>
                <a:ea typeface="ＭＳ Ｐゴシック" charset="0"/>
              </a:rPr>
              <a:t>       Y SALUD </a:t>
            </a:r>
            <a:r>
              <a:rPr lang="es-MX" sz="2400" dirty="0" smtClean="0">
                <a:latin typeface="Calibri" charset="0"/>
                <a:ea typeface="ＭＳ Ｐゴシック" charset="0"/>
              </a:rPr>
              <a:t>BUCAL</a:t>
            </a:r>
            <a:endParaRPr lang="es-MX" sz="2400" dirty="0">
              <a:latin typeface="Calibri" charset="0"/>
              <a:ea typeface="ＭＳ Ｐゴシック" charset="0"/>
            </a:endParaRPr>
          </a:p>
        </p:txBody>
      </p:sp>
      <p:sp>
        <p:nvSpPr>
          <p:cNvPr id="108548" name="1 Rectángulo"/>
          <p:cNvSpPr>
            <a:spLocks noChangeArrowheads="1"/>
          </p:cNvSpPr>
          <p:nvPr/>
        </p:nvSpPr>
        <p:spPr bwMode="auto">
          <a:xfrm>
            <a:off x="251520" y="1241425"/>
            <a:ext cx="64087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MX" sz="2400" b="1" dirty="0">
                <a:latin typeface="+mn-lt"/>
                <a:cs typeface="Arial" charset="0"/>
              </a:rPr>
              <a:t>ENTORNOS</a:t>
            </a:r>
            <a:r>
              <a:rPr lang="es-MX" sz="2400" dirty="0">
                <a:latin typeface="+mn-lt"/>
                <a:cs typeface="Arial" charset="0"/>
              </a:rPr>
              <a:t> </a:t>
            </a:r>
            <a:r>
              <a:rPr lang="es-MX" sz="2400" b="1" dirty="0">
                <a:latin typeface="+mn-lt"/>
                <a:cs typeface="Arial" charset="0"/>
              </a:rPr>
              <a:t>FISICOS Y </a:t>
            </a:r>
          </a:p>
          <a:p>
            <a:pPr marL="285750" indent="-285750"/>
            <a:r>
              <a:rPr lang="es-MX" sz="2400" b="1" dirty="0">
                <a:latin typeface="+mn-lt"/>
                <a:cs typeface="Arial" charset="0"/>
              </a:rPr>
              <a:t>PSICSOCIALES </a:t>
            </a:r>
            <a:r>
              <a:rPr lang="es-MX" sz="2400" dirty="0">
                <a:latin typeface="+mn-lt"/>
                <a:cs typeface="Arial" charset="0"/>
              </a:rPr>
              <a:t>FAVORABLES</a:t>
            </a:r>
          </a:p>
          <a:p>
            <a:pPr marL="285750" indent="-285750"/>
            <a:r>
              <a:rPr lang="es-MX" sz="2400" dirty="0">
                <a:latin typeface="+mn-lt"/>
                <a:cs typeface="Arial" charset="0"/>
              </a:rPr>
              <a:t>A  LA SALUD:</a:t>
            </a:r>
          </a:p>
          <a:p>
            <a:pPr marL="285750" indent="-285750">
              <a:buFont typeface="Arial" charset="0"/>
              <a:buChar char="•"/>
            </a:pPr>
            <a:r>
              <a:rPr lang="es-MX" sz="2400" b="1" dirty="0">
                <a:latin typeface="+mn-lt"/>
                <a:cs typeface="Arial" charset="0"/>
              </a:rPr>
              <a:t>Infraestructura y </a:t>
            </a:r>
          </a:p>
          <a:p>
            <a:pPr marL="285750" indent="-285750"/>
            <a:r>
              <a:rPr lang="es-MX" sz="2400" b="1" dirty="0">
                <a:latin typeface="+mn-lt"/>
                <a:cs typeface="Arial" charset="0"/>
              </a:rPr>
              <a:t>saneamiento básico</a:t>
            </a:r>
          </a:p>
          <a:p>
            <a:pPr marL="285750" indent="-285750"/>
            <a:r>
              <a:rPr lang="es-MX" sz="2400" dirty="0">
                <a:latin typeface="+mn-lt"/>
                <a:cs typeface="Arial" charset="0"/>
              </a:rPr>
              <a:t>ambiente natural (agua, aire, suelo)</a:t>
            </a:r>
          </a:p>
          <a:p>
            <a:pPr marL="285750" indent="-285750">
              <a:buFont typeface="Arial" charset="0"/>
              <a:buChar char="•"/>
            </a:pPr>
            <a:r>
              <a:rPr lang="es-MX" sz="2400" b="1" dirty="0" smtClean="0">
                <a:latin typeface="+mn-lt"/>
                <a:cs typeface="Arial" charset="0"/>
              </a:rPr>
              <a:t>Actividades </a:t>
            </a:r>
            <a:r>
              <a:rPr lang="es-MX" sz="2400" dirty="0" smtClean="0">
                <a:latin typeface="+mn-lt"/>
                <a:cs typeface="Arial" charset="0"/>
              </a:rPr>
              <a:t>artísticas </a:t>
            </a:r>
            <a:r>
              <a:rPr lang="es-MX" sz="2400" dirty="0">
                <a:latin typeface="+mn-lt"/>
                <a:cs typeface="Arial" charset="0"/>
              </a:rPr>
              <a:t>deportivas, grupos de reflexión (equidad, genero, etnia) y de </a:t>
            </a:r>
            <a:r>
              <a:rPr lang="es-MX" sz="2400" dirty="0" smtClean="0">
                <a:latin typeface="+mn-lt"/>
                <a:cs typeface="Arial" charset="0"/>
              </a:rPr>
              <a:t>cuidado del medio ambiente y de acción </a:t>
            </a:r>
            <a:r>
              <a:rPr lang="es-MX" sz="2400" dirty="0">
                <a:latin typeface="+mn-lt"/>
                <a:cs typeface="Arial" charset="0"/>
              </a:rPr>
              <a:t>social.</a:t>
            </a:r>
          </a:p>
        </p:txBody>
      </p:sp>
      <p:sp>
        <p:nvSpPr>
          <p:cNvPr id="108549" name="5 Rectángulo"/>
          <p:cNvSpPr>
            <a:spLocks noChangeArrowheads="1"/>
          </p:cNvSpPr>
          <p:nvPr/>
        </p:nvSpPr>
        <p:spPr bwMode="auto">
          <a:xfrm>
            <a:off x="1692275" y="4121150"/>
            <a:ext cx="3743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MX" sz="1600" b="1"/>
          </a:p>
          <a:p>
            <a:pPr marL="285750" indent="-285750">
              <a:buFont typeface="Arial" charset="0"/>
              <a:buChar char="•"/>
            </a:pPr>
            <a:endParaRPr lang="es-MX" sz="1600" b="1"/>
          </a:p>
        </p:txBody>
      </p:sp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66306"/>
            <a:ext cx="1152128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115212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45" y="1196752"/>
            <a:ext cx="1944687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6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80" y="1196752"/>
            <a:ext cx="20193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6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136815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65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564904"/>
            <a:ext cx="1224136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8705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01208"/>
            <a:ext cx="259238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226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0838" y="980728"/>
            <a:ext cx="8424862" cy="496751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_tradnl" sz="2400" b="1" dirty="0">
                <a:solidFill>
                  <a:prstClr val="black"/>
                </a:solidFill>
                <a:latin typeface="+mn-lt"/>
              </a:rPr>
              <a:t>Firma de Bases de Coordinación SEP-SALUD </a:t>
            </a:r>
            <a:r>
              <a:rPr lang="es-ES_tradnl" sz="2400" dirty="0">
                <a:solidFill>
                  <a:prstClr val="black"/>
                </a:solidFill>
                <a:latin typeface="+mn-lt"/>
              </a:rPr>
              <a:t>para el establecimiento, desarrollo y ejecución del Programa Escuela y Salud.</a:t>
            </a:r>
          </a:p>
          <a:p>
            <a:pPr marL="342900" indent="-342900" algn="just">
              <a:lnSpc>
                <a:spcPct val="120000"/>
              </a:lnSpc>
            </a:pPr>
            <a:endParaRPr lang="es-ES_tradnl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_tradnl" sz="2400" b="1" dirty="0">
                <a:solidFill>
                  <a:prstClr val="black"/>
                </a:solidFill>
                <a:latin typeface="+mn-lt"/>
              </a:rPr>
              <a:t>Colaboración y participación de autoridades educativas y personal docente </a:t>
            </a:r>
            <a:r>
              <a:rPr lang="es-ES_tradnl" sz="2400" dirty="0">
                <a:solidFill>
                  <a:prstClr val="black"/>
                </a:solidFill>
                <a:latin typeface="+mn-lt"/>
              </a:rPr>
              <a:t>para la implementación del Programa en las 32 entidades de la República.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None/>
            </a:pPr>
            <a:endParaRPr lang="es-ES_tradnl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_tradnl" sz="2400" b="1" dirty="0">
                <a:solidFill>
                  <a:prstClr val="black"/>
                </a:solidFill>
                <a:latin typeface="+mn-lt"/>
              </a:rPr>
              <a:t>Establecimiento </a:t>
            </a:r>
            <a:r>
              <a:rPr lang="es-ES_tradnl" sz="2400" b="1" dirty="0" smtClean="0">
                <a:solidFill>
                  <a:prstClr val="black"/>
                </a:solidFill>
                <a:latin typeface="+mn-lt"/>
              </a:rPr>
              <a:t>de Reuniones </a:t>
            </a:r>
            <a:r>
              <a:rPr lang="es-ES_tradnl" sz="2400" b="1" dirty="0">
                <a:solidFill>
                  <a:prstClr val="black"/>
                </a:solidFill>
                <a:latin typeface="+mn-lt"/>
              </a:rPr>
              <a:t>Nacionales intersectoriales </a:t>
            </a:r>
            <a:r>
              <a:rPr lang="es-ES_tradnl" sz="2400" dirty="0">
                <a:solidFill>
                  <a:prstClr val="black"/>
                </a:solidFill>
                <a:latin typeface="+mn-lt"/>
              </a:rPr>
              <a:t>SEP-SALUD con los 64 responsables del Programa del sector educativo y del sector salud.</a:t>
            </a:r>
            <a:endParaRPr lang="es-MX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288" y="188913"/>
            <a:ext cx="6553200" cy="8239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Avances 2007-2013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  <a:p>
            <a:r>
              <a:rPr lang="es-MX" sz="2000" b="1" dirty="0">
                <a:solidFill>
                  <a:srgbClr val="C0504D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2599" y="5589240"/>
            <a:ext cx="2087563" cy="11232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3316" name="Picture 4" descr="http://www.sep.gob.mx/work/models/sep1/Resource/2506/1/images/LO4S6120-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3269" y="5589240"/>
            <a:ext cx="2160588" cy="11232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6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95288" y="188913"/>
            <a:ext cx="6553200" cy="8239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Avances 2007-2013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  <a:p>
            <a:r>
              <a:rPr lang="es-MX" sz="2000" b="1" dirty="0">
                <a:solidFill>
                  <a:srgbClr val="C0504D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764704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/>
            <a:endParaRPr lang="es-MX" sz="2400" dirty="0">
              <a:solidFill>
                <a:srgbClr val="002060"/>
              </a:solidFill>
              <a:latin typeface="+mn-lt"/>
            </a:endParaRPr>
          </a:p>
          <a:p>
            <a:pPr marL="533400" indent="-533400" algn="just">
              <a:buFont typeface="Wingdings" charset="2"/>
              <a:buChar char="ü"/>
            </a:pPr>
            <a:r>
              <a:rPr lang="es-MX" sz="2400" dirty="0" smtClean="0">
                <a:latin typeface="+mn-lt"/>
              </a:rPr>
              <a:t>En </a:t>
            </a:r>
            <a:r>
              <a:rPr lang="es-MX" sz="2400" dirty="0">
                <a:latin typeface="+mn-lt"/>
              </a:rPr>
              <a:t>proceso la publicación autorizada del Proyecto de Modificación a la Norma Oficial Mexicana NOM-009-SSA2-1993, para el Fomento de la Salud del Escolar, para quedar </a:t>
            </a:r>
            <a:r>
              <a:rPr lang="es-MX" sz="2400" dirty="0" smtClean="0">
                <a:latin typeface="+mn-lt"/>
              </a:rPr>
              <a:t>como: </a:t>
            </a:r>
          </a:p>
          <a:p>
            <a:pPr marL="533400" indent="-533400" algn="just"/>
            <a:endParaRPr lang="es-MX" sz="2400" dirty="0">
              <a:latin typeface="+mn-lt"/>
            </a:endParaRPr>
          </a:p>
          <a:p>
            <a:pPr marL="533400" indent="-533400" algn="just"/>
            <a:r>
              <a:rPr lang="es-MX" sz="2400" b="1" dirty="0" smtClean="0">
                <a:latin typeface="+mn-lt"/>
              </a:rPr>
              <a:t> </a:t>
            </a:r>
            <a:r>
              <a:rPr lang="es-MX" sz="2400" b="1" dirty="0">
                <a:latin typeface="+mn-lt"/>
              </a:rPr>
              <a:t>Norma Oficial Mexicana PROY-NOM-009-SSA2-2009, para la promoción de la salud escolar.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4370328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 typeface="Wingdings" charset="2"/>
              <a:buChar char="ü"/>
            </a:pPr>
            <a:r>
              <a:rPr lang="es-MX" sz="2400" dirty="0">
                <a:solidFill>
                  <a:srgbClr val="000000"/>
                </a:solidFill>
                <a:latin typeface="+mn-lt"/>
              </a:rPr>
              <a:t>En el marco del control de las enfermedades infecto-contagiosas, se llevaron a cabo acciones intersectoriales (SEP/SS) conjuntas, de planeación y operación en todos lo niveles, se emitieron los </a:t>
            </a:r>
            <a:r>
              <a:rPr lang="ja-JP" altLang="es-MX" sz="2400" dirty="0">
                <a:solidFill>
                  <a:srgbClr val="000000"/>
                </a:solidFill>
                <a:latin typeface="+mn-lt"/>
              </a:rPr>
              <a:t>“</a:t>
            </a:r>
            <a:r>
              <a:rPr lang="es-MX" altLang="ja-JP" sz="2400" dirty="0">
                <a:solidFill>
                  <a:srgbClr val="000000"/>
                </a:solidFill>
                <a:latin typeface="+mn-lt"/>
              </a:rPr>
              <a:t>Lineamientos para prevenir y mitigar los efectos de </a:t>
            </a:r>
            <a:r>
              <a:rPr lang="es-MX" altLang="ja-JP" sz="2400" b="1" dirty="0">
                <a:solidFill>
                  <a:srgbClr val="000000"/>
                </a:solidFill>
                <a:latin typeface="+mn-lt"/>
              </a:rPr>
              <a:t>la influenza A (H1 N1) </a:t>
            </a:r>
            <a:r>
              <a:rPr lang="es-MX" altLang="ja-JP" sz="2400" dirty="0">
                <a:solidFill>
                  <a:srgbClr val="000000"/>
                </a:solidFill>
                <a:latin typeface="+mn-lt"/>
              </a:rPr>
              <a:t>en el sector educativo</a:t>
            </a:r>
            <a:r>
              <a:rPr lang="ja-JP" altLang="es-MX" sz="2400" dirty="0">
                <a:solidFill>
                  <a:srgbClr val="000000"/>
                </a:solidFill>
                <a:latin typeface="+mn-lt"/>
              </a:rPr>
              <a:t>”</a:t>
            </a:r>
            <a:r>
              <a:rPr lang="es-MX" altLang="ja-JP" sz="2400" dirty="0">
                <a:solidFill>
                  <a:srgbClr val="000000"/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05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4140200" y="4724400"/>
            <a:ext cx="4248150" cy="14414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3850" y="1120316"/>
            <a:ext cx="8424863" cy="5509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None/>
            </a:pPr>
            <a:endParaRPr lang="es-MX" sz="2000" b="1" dirty="0">
              <a:solidFill>
                <a:prstClr val="black"/>
              </a:solidFill>
              <a:latin typeface="Adobe Caslon Pro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MX" sz="2400" b="1" dirty="0">
                <a:solidFill>
                  <a:prstClr val="black"/>
                </a:solidFill>
              </a:rPr>
              <a:t>Incorporación de 167mil 769 escuelas al programa</a:t>
            </a:r>
            <a:r>
              <a:rPr lang="es-MX" sz="2400" dirty="0">
                <a:solidFill>
                  <a:prstClr val="black"/>
                </a:solidFill>
              </a:rPr>
              <a:t>, de 2007 a 2012, a través de la vinculación, coordinación y participación de la SEP, de las cuales </a:t>
            </a:r>
            <a:r>
              <a:rPr lang="es-MX" sz="2400" b="1" dirty="0">
                <a:solidFill>
                  <a:prstClr val="black"/>
                </a:solidFill>
              </a:rPr>
              <a:t>61mil 323 escuelas </a:t>
            </a:r>
            <a:r>
              <a:rPr lang="es-MX" sz="2400" dirty="0">
                <a:solidFill>
                  <a:prstClr val="black"/>
                </a:solidFill>
              </a:rPr>
              <a:t>fueron Acreditadas como Promotoras de la Salud</a:t>
            </a:r>
            <a:r>
              <a:rPr lang="es-MX" sz="2400" dirty="0" smtClean="0">
                <a:solidFill>
                  <a:prstClr val="black"/>
                </a:solidFill>
              </a:rPr>
              <a:t>*.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endParaRPr lang="es-MX" sz="2400" dirty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ES_tradnl" sz="2400" dirty="0">
                <a:solidFill>
                  <a:prstClr val="black"/>
                </a:solidFill>
              </a:rPr>
              <a:t> </a:t>
            </a:r>
            <a:r>
              <a:rPr lang="es-MX" sz="2400" b="1" dirty="0">
                <a:solidFill>
                  <a:prstClr val="black"/>
                </a:solidFill>
              </a:rPr>
              <a:t>Entrega coordinada e informada de </a:t>
            </a:r>
            <a:r>
              <a:rPr lang="es-MX" sz="2400" b="1" dirty="0" smtClean="0">
                <a:solidFill>
                  <a:prstClr val="black"/>
                </a:solidFill>
              </a:rPr>
              <a:t>Cartillas  Nacionales </a:t>
            </a:r>
            <a:r>
              <a:rPr lang="es-MX" sz="2400" b="1" dirty="0">
                <a:solidFill>
                  <a:prstClr val="black"/>
                </a:solidFill>
              </a:rPr>
              <a:t>de Salud </a:t>
            </a:r>
            <a:r>
              <a:rPr lang="es-MX" sz="2400" dirty="0">
                <a:solidFill>
                  <a:prstClr val="black"/>
                </a:solidFill>
              </a:rPr>
              <a:t>en escuelas a 25.9 </a:t>
            </a:r>
            <a:r>
              <a:rPr lang="es-MX" sz="2400" dirty="0" smtClean="0">
                <a:solidFill>
                  <a:prstClr val="black"/>
                </a:solidFill>
              </a:rPr>
              <a:t>millones de </a:t>
            </a:r>
            <a:r>
              <a:rPr lang="es-MX" sz="2400" dirty="0">
                <a:solidFill>
                  <a:prstClr val="black"/>
                </a:solidFill>
              </a:rPr>
              <a:t>escolares de </a:t>
            </a:r>
            <a:r>
              <a:rPr lang="es-MX" sz="2400" dirty="0" smtClean="0">
                <a:solidFill>
                  <a:prstClr val="black"/>
                </a:solidFill>
              </a:rPr>
              <a:t>educación </a:t>
            </a:r>
            <a:r>
              <a:rPr lang="es-MX" sz="2400" dirty="0">
                <a:solidFill>
                  <a:prstClr val="black"/>
                </a:solidFill>
              </a:rPr>
              <a:t>básica y a 1.8 millones de docentes y personal administrativo.</a:t>
            </a:r>
          </a:p>
          <a:p>
            <a:pPr marL="342900" indent="-342900" algn="just">
              <a:lnSpc>
                <a:spcPct val="150000"/>
              </a:lnSpc>
            </a:pPr>
            <a:endParaRPr lang="es-MX" sz="2400" b="1" dirty="0">
              <a:solidFill>
                <a:srgbClr val="000000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75" y="3416223"/>
            <a:ext cx="1514475" cy="1152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3392357"/>
            <a:ext cx="1581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5288" y="188913"/>
            <a:ext cx="6553200" cy="8239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Avances 2007-2013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  <a:p>
            <a:r>
              <a:rPr lang="es-MX" sz="2000" b="1" dirty="0">
                <a:solidFill>
                  <a:srgbClr val="C0504D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4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755576" y="4941590"/>
            <a:ext cx="7992888" cy="165576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36512" y="363777"/>
            <a:ext cx="8928992" cy="558550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_tradnl" sz="2400" b="1" dirty="0" smtClean="0">
                <a:solidFill>
                  <a:prstClr val="black"/>
                </a:solidFill>
                <a:latin typeface="+mn-lt"/>
              </a:rPr>
              <a:t>Elaboración </a:t>
            </a:r>
            <a:r>
              <a:rPr lang="es-MX" sz="2400" b="1" dirty="0">
                <a:solidFill>
                  <a:prstClr val="black"/>
                </a:solidFill>
                <a:latin typeface="+mn-lt"/>
              </a:rPr>
              <a:t>e impulso </a:t>
            </a:r>
            <a:r>
              <a:rPr lang="es-MX" sz="2400" b="1" dirty="0" smtClean="0">
                <a:solidFill>
                  <a:prstClr val="black"/>
                </a:solidFill>
                <a:latin typeface="+mn-lt"/>
              </a:rPr>
              <a:t>conjunto 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a la implementación de los </a:t>
            </a:r>
            <a:r>
              <a:rPr lang="es-MX" sz="2400" b="1" dirty="0">
                <a:solidFill>
                  <a:prstClr val="black"/>
                </a:solidFill>
                <a:latin typeface="+mn-lt"/>
              </a:rPr>
              <a:t>“Lineamientos generales para el expendio o distribución de alimentos y bebidas 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en los establecimientos de consumo escolar de los planteles de educación básica.” (DOF 23/08/2010). 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MX" sz="2000" dirty="0" smtClean="0">
              <a:solidFill>
                <a:prstClr val="black"/>
              </a:solidFill>
              <a:latin typeface="Adobe Caslon Pro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 </a:t>
            </a:r>
            <a:endParaRPr lang="es-MX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 </a:t>
            </a:r>
            <a:endParaRPr lang="es-MX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 </a:t>
            </a:r>
            <a:endParaRPr lang="es-MX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 </a:t>
            </a:r>
            <a:endParaRPr lang="es-MX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MX" sz="1950" dirty="0">
              <a:solidFill>
                <a:srgbClr val="C0504D"/>
              </a:solidFill>
              <a:latin typeface="Adobe Caslon Pro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4941168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4941168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4941168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7 Imagen" descr="Picture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832" y="3068960"/>
            <a:ext cx="259226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5288" y="188913"/>
            <a:ext cx="6553200" cy="8239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Avances 2007-2013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  <a:p>
            <a:r>
              <a:rPr lang="es-MX" sz="2000" b="1" dirty="0">
                <a:solidFill>
                  <a:srgbClr val="C0504D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2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7164288" y="2420888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251520" y="552738"/>
            <a:ext cx="8424936" cy="532453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endParaRPr lang="es-MX" sz="2000" dirty="0">
              <a:solidFill>
                <a:srgbClr val="C0504D"/>
              </a:solidFill>
              <a:latin typeface="Adobe Caslon Pro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MX" sz="2400" dirty="0">
                <a:solidFill>
                  <a:prstClr val="black"/>
                </a:solidFill>
                <a:latin typeface="+mn-lt"/>
              </a:rPr>
              <a:t>Establecimiento de la coordinación para promover la </a:t>
            </a:r>
            <a:r>
              <a:rPr lang="es-MX" sz="2400" b="1" dirty="0">
                <a:solidFill>
                  <a:prstClr val="black"/>
                </a:solidFill>
                <a:latin typeface="+mn-lt"/>
              </a:rPr>
              <a:t>aplicación de la vacuna contra el VPH a niñas que cursan el 5º grado de </a:t>
            </a:r>
            <a:r>
              <a:rPr lang="es-MX" sz="2400" b="1" dirty="0" smtClean="0">
                <a:solidFill>
                  <a:prstClr val="black"/>
                </a:solidFill>
                <a:latin typeface="+mn-lt"/>
              </a:rPr>
              <a:t>primaria</a:t>
            </a:r>
            <a:r>
              <a:rPr lang="es-MX" sz="2400" dirty="0" smtClean="0">
                <a:solidFill>
                  <a:prstClr val="black"/>
                </a:solidFill>
                <a:latin typeface="+mn-lt"/>
              </a:rPr>
              <a:t>, acción 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integrada a actividades para la educación sexual, prevención de embarazo en adolescentes.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endParaRPr lang="es-MX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MX" sz="2400" dirty="0" smtClean="0">
                <a:solidFill>
                  <a:prstClr val="black"/>
                </a:solidFill>
                <a:latin typeface="+mn-lt"/>
              </a:rPr>
              <a:t>Elaboracióm del Inicio </a:t>
            </a:r>
            <a:r>
              <a:rPr lang="es-MX" sz="2400" b="1" dirty="0" smtClean="0">
                <a:solidFill>
                  <a:prstClr val="black"/>
                </a:solidFill>
                <a:latin typeface="+mn-lt"/>
              </a:rPr>
              <a:t>Programa </a:t>
            </a:r>
            <a:r>
              <a:rPr lang="es-MX" sz="2400" b="1" dirty="0">
                <a:solidFill>
                  <a:prstClr val="black"/>
                </a:solidFill>
                <a:latin typeface="+mn-lt"/>
              </a:rPr>
              <a:t>de Agua, Saneamiento e Higiene en Educación Básica, coordinado por la SEP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 con la participación de la Secretaría de Salud. </a:t>
            </a:r>
            <a:r>
              <a:rPr lang="es-MX" sz="2400" dirty="0" smtClean="0">
                <a:solidFill>
                  <a:prstClr val="black"/>
                </a:solidFill>
                <a:latin typeface="+mn-lt"/>
              </a:rPr>
              <a:t>Se 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atenderán </a:t>
            </a:r>
            <a:r>
              <a:rPr lang="es-MX" sz="2400" dirty="0" smtClean="0">
                <a:solidFill>
                  <a:prstClr val="black"/>
                </a:solidFill>
                <a:latin typeface="+mn-lt"/>
              </a:rPr>
              <a:t>las escuelas en 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los componentes de </a:t>
            </a:r>
            <a:r>
              <a:rPr lang="es-MX" sz="2400" b="1" dirty="0">
                <a:solidFill>
                  <a:prstClr val="black"/>
                </a:solidFill>
                <a:latin typeface="+mn-lt"/>
              </a:rPr>
              <a:t>educación para  la salud, desparasitación y mejoramiento de la infraestructura sanitaria.</a:t>
            </a:r>
            <a:r>
              <a:rPr lang="es-MX" sz="2400" dirty="0">
                <a:solidFill>
                  <a:prstClr val="black"/>
                </a:solidFill>
                <a:latin typeface="+mn-lt"/>
              </a:rPr>
              <a:t>  </a:t>
            </a:r>
            <a:endParaRPr lang="es-MX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387" name="Picture 11" descr="ANd9GcRQbD5OF6ebnMiOLuQQqS5uvvlDdcKfdGiCHTDK5Q_ngzCk-07xwBpPiSslK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5445224"/>
            <a:ext cx="1692275" cy="1079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8" name="Picture 10" descr="ANd9GcQI6BfE8spbPfIWDofu2TX7zwvW5W71z2_dfNv5nDEHdlA6gfR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288" y="5445224"/>
            <a:ext cx="1584325" cy="1079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5517232"/>
            <a:ext cx="1800225" cy="1079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5288" y="188913"/>
            <a:ext cx="6553200" cy="8239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Avances 2007-2013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  <a:p>
            <a:r>
              <a:rPr lang="es-MX" sz="2000" b="1" dirty="0">
                <a:solidFill>
                  <a:srgbClr val="C0504D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9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CuadroTexto"/>
          <p:cNvSpPr txBox="1">
            <a:spLocks noChangeArrowheads="1"/>
          </p:cNvSpPr>
          <p:nvPr/>
        </p:nvSpPr>
        <p:spPr bwMode="auto">
          <a:xfrm>
            <a:off x="179388" y="1083797"/>
            <a:ext cx="8964612" cy="560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FontTx/>
              <a:buChar char="•"/>
            </a:pPr>
            <a:r>
              <a:rPr lang="es-MX" sz="2400" b="1" dirty="0" smtClean="0">
                <a:solidFill>
                  <a:prstClr val="black"/>
                </a:solidFill>
                <a:latin typeface="Adobe Caslon Pro"/>
              </a:rPr>
              <a:t>16 </a:t>
            </a:r>
            <a:r>
              <a:rPr lang="es-MX" sz="2400" b="1" dirty="0">
                <a:solidFill>
                  <a:prstClr val="black"/>
                </a:solidFill>
                <a:latin typeface="Adobe Caslon Pro"/>
              </a:rPr>
              <a:t>Millones 556 mil 051 de acciones preventivas: vacunación, vigilancia nutricional y detecciones de problemas frecuentes de salud.</a:t>
            </a:r>
          </a:p>
          <a:p>
            <a:pPr algn="just">
              <a:lnSpc>
                <a:spcPct val="150000"/>
              </a:lnSpc>
            </a:pPr>
            <a:endParaRPr lang="es-MX" sz="2400" dirty="0">
              <a:solidFill>
                <a:prstClr val="black"/>
              </a:solidFill>
              <a:latin typeface="Adobe Caslon Pro"/>
            </a:endParaRP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es-MX" sz="2400" dirty="0">
                <a:solidFill>
                  <a:prstClr val="black"/>
                </a:solidFill>
                <a:latin typeface="Adobe Caslon Pro"/>
              </a:rPr>
              <a:t>A </a:t>
            </a:r>
            <a:r>
              <a:rPr lang="es-MX" sz="2400" b="1" dirty="0">
                <a:solidFill>
                  <a:prstClr val="black"/>
                </a:solidFill>
                <a:latin typeface="Adobe Caslon Pro"/>
              </a:rPr>
              <a:t>7 millones 792 mil 999 de escolares </a:t>
            </a:r>
            <a:r>
              <a:rPr lang="es-MX" sz="2400" dirty="0">
                <a:solidFill>
                  <a:prstClr val="black"/>
                </a:solidFill>
                <a:latin typeface="Adobe Caslon Pro"/>
              </a:rPr>
              <a:t>se les detectaron problemas de salud, siendo </a:t>
            </a:r>
            <a:r>
              <a:rPr lang="es-MX" sz="2400" dirty="0">
                <a:solidFill>
                  <a:prstClr val="black"/>
                </a:solidFill>
                <a:latin typeface="Adobe Caslon Pro Bold"/>
              </a:rPr>
              <a:t>referidos a las unidades de salud; </a:t>
            </a:r>
            <a:r>
              <a:rPr lang="es-MX" sz="2400" dirty="0">
                <a:solidFill>
                  <a:prstClr val="black"/>
                </a:solidFill>
                <a:latin typeface="Adobe Caslon Pro"/>
              </a:rPr>
              <a:t>de los cuales 5 millones 928 mil 596 recibieron atención médica.</a:t>
            </a:r>
          </a:p>
          <a:p>
            <a:pPr algn="just">
              <a:lnSpc>
                <a:spcPct val="150000"/>
              </a:lnSpc>
            </a:pPr>
            <a:endParaRPr lang="es-MX" sz="2400" dirty="0">
              <a:solidFill>
                <a:prstClr val="black"/>
              </a:solidFill>
              <a:latin typeface="Adobe Caslon Pro"/>
            </a:endParaRP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es-MX" sz="2400" dirty="0">
                <a:solidFill>
                  <a:prstClr val="black"/>
                </a:solidFill>
                <a:latin typeface="Adobe Caslon Pro"/>
              </a:rPr>
              <a:t>Se realizaron 112 mil 832 </a:t>
            </a:r>
            <a:r>
              <a:rPr lang="es-MX" sz="2400" dirty="0">
                <a:solidFill>
                  <a:prstClr val="black"/>
                </a:solidFill>
                <a:latin typeface="Adobe Caslon Pro Bold"/>
              </a:rPr>
              <a:t>talleres de promoción de la salud </a:t>
            </a:r>
            <a:r>
              <a:rPr lang="es-MX" sz="2400" dirty="0">
                <a:solidFill>
                  <a:prstClr val="black"/>
                </a:solidFill>
                <a:latin typeface="Adobe Caslon Pro"/>
              </a:rPr>
              <a:t>dirigidos a docentes, y  1 millón 369 mil 444 a escolares.</a:t>
            </a:r>
            <a:endParaRPr lang="es-MX" sz="2400" dirty="0">
              <a:solidFill>
                <a:srgbClr val="000000"/>
              </a:solidFill>
              <a:latin typeface="Adobe Caslon Pro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288" y="188913"/>
            <a:ext cx="6553200" cy="82391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Avances</a:t>
            </a:r>
          </a:p>
          <a:p>
            <a:r>
              <a:rPr lang="es-MX" sz="2000" b="1" dirty="0">
                <a:solidFill>
                  <a:srgbClr val="C0504D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16632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0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700808"/>
            <a:ext cx="8424862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b="1" dirty="0">
                <a:latin typeface="Adobe Caslon Pro Bold"/>
              </a:rPr>
              <a:t>Objetivo:</a:t>
            </a:r>
          </a:p>
          <a:p>
            <a:pPr algn="just">
              <a:lnSpc>
                <a:spcPct val="150000"/>
              </a:lnSpc>
            </a:pPr>
            <a:endParaRPr lang="es-MX" sz="2400" b="1" dirty="0">
              <a:solidFill>
                <a:srgbClr val="000000"/>
              </a:solidFill>
              <a:latin typeface="Adobe Caslon Pro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solidFill>
                  <a:srgbClr val="000000"/>
                </a:solidFill>
                <a:latin typeface="Adobe Caslon Pro"/>
              </a:rPr>
              <a:t>Realizar </a:t>
            </a:r>
            <a:r>
              <a:rPr lang="es-MX" sz="2400" dirty="0" smtClean="0">
                <a:solidFill>
                  <a:srgbClr val="000000"/>
                </a:solidFill>
                <a:latin typeface="Adobe Caslon Pro"/>
              </a:rPr>
              <a:t>acciones intersectoriales</a:t>
            </a:r>
            <a:r>
              <a:rPr lang="es-MX" sz="2400" dirty="0">
                <a:solidFill>
                  <a:srgbClr val="000000"/>
                </a:solidFill>
                <a:latin typeface="Adobe Caslon Pro"/>
              </a:rPr>
              <a:t> </a:t>
            </a:r>
            <a:r>
              <a:rPr lang="es-MX" sz="2400" dirty="0" smtClean="0">
                <a:solidFill>
                  <a:srgbClr val="000000"/>
                </a:solidFill>
                <a:latin typeface="Adobe Caslon Pro"/>
              </a:rPr>
              <a:t>-SALUD-SEP-, anticipatorias e integrales, orientadas </a:t>
            </a:r>
            <a:r>
              <a:rPr lang="es-MX" sz="2400" dirty="0">
                <a:solidFill>
                  <a:srgbClr val="000000"/>
                </a:solidFill>
                <a:latin typeface="Adobe Caslon Pro"/>
              </a:rPr>
              <a:t>a contribuir en la formación de escolares con mayor </a:t>
            </a:r>
            <a:r>
              <a:rPr lang="es-MX" sz="2400" b="1" dirty="0" smtClean="0">
                <a:solidFill>
                  <a:srgbClr val="C0504D"/>
                </a:solidFill>
                <a:latin typeface="Adobe Caslon Pro"/>
              </a:rPr>
              <a:t>conciencia</a:t>
            </a:r>
            <a:r>
              <a:rPr lang="es-MX" sz="2400" b="1" dirty="0">
                <a:solidFill>
                  <a:srgbClr val="C0504D"/>
                </a:solidFill>
                <a:latin typeface="Adobe Caslon Pro"/>
              </a:rPr>
              <a:t> </a:t>
            </a:r>
            <a:r>
              <a:rPr lang="es-MX" sz="2400" b="1" dirty="0" smtClean="0">
                <a:solidFill>
                  <a:srgbClr val="C0504D"/>
                </a:solidFill>
                <a:latin typeface="Adobe Caslon Pro"/>
              </a:rPr>
              <a:t>y capacidad de fortalecer, mejorar o modificar </a:t>
            </a:r>
            <a:r>
              <a:rPr lang="es-MX" sz="2400" dirty="0" smtClean="0">
                <a:solidFill>
                  <a:srgbClr val="000000"/>
                </a:solidFill>
                <a:latin typeface="Adobe Caslon Pro"/>
              </a:rPr>
              <a:t>los determinantes fìsicos y psico-sociales, que amplien las posibilidades de </a:t>
            </a:r>
            <a:r>
              <a:rPr lang="es-MX" sz="2400" b="1" dirty="0" smtClean="0">
                <a:solidFill>
                  <a:srgbClr val="C0504D"/>
                </a:solidFill>
                <a:latin typeface="Adobe Caslon Pro"/>
              </a:rPr>
              <a:t>promover la salud y prevenir las enfermedades de la comunidad educativa.</a:t>
            </a:r>
          </a:p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7164288" y="1196752"/>
            <a:ext cx="1584176" cy="158417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172992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169227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0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23528" y="2060848"/>
            <a:ext cx="8458522" cy="44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b="1" dirty="0">
                <a:solidFill>
                  <a:srgbClr val="000000"/>
                </a:solidFill>
                <a:latin typeface="+mn-lt"/>
              </a:rPr>
              <a:t>Indicador principal: </a:t>
            </a:r>
          </a:p>
          <a:p>
            <a:pPr algn="just">
              <a:lnSpc>
                <a:spcPct val="150000"/>
              </a:lnSpc>
            </a:pPr>
            <a:endParaRPr lang="es-MX" sz="2400" b="1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s-MX" sz="2400" b="1" dirty="0">
                <a:latin typeface="+mn-lt"/>
              </a:rPr>
              <a:t>Escuelas </a:t>
            </a:r>
            <a:r>
              <a:rPr lang="es-MX" sz="2400" b="1" dirty="0" smtClean="0">
                <a:solidFill>
                  <a:srgbClr val="C0504D"/>
                </a:solidFill>
                <a:latin typeface="+mn-lt"/>
              </a:rPr>
              <a:t>Validadas</a:t>
            </a:r>
            <a:r>
              <a:rPr lang="es-MX" sz="2400" b="1" dirty="0" smtClean="0">
                <a:latin typeface="+mn-lt"/>
              </a:rPr>
              <a:t> (Certificadas) como </a:t>
            </a:r>
            <a:r>
              <a:rPr lang="es-MX" sz="2400" b="1" dirty="0">
                <a:solidFill>
                  <a:schemeClr val="accent2"/>
                </a:solidFill>
                <a:latin typeface="+mn-lt"/>
              </a:rPr>
              <a:t>Promotoras de la Salud</a:t>
            </a:r>
          </a:p>
          <a:p>
            <a:pPr algn="just">
              <a:lnSpc>
                <a:spcPct val="150000"/>
              </a:lnSpc>
            </a:pPr>
            <a:endParaRPr lang="es-MX" sz="2400" b="1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s-MX" sz="2400" dirty="0">
                <a:solidFill>
                  <a:srgbClr val="000000"/>
                </a:solidFill>
                <a:latin typeface="+mn-lt"/>
              </a:rPr>
              <a:t>Una escuela </a:t>
            </a:r>
            <a:r>
              <a:rPr lang="es-MX" sz="2400" dirty="0" smtClean="0">
                <a:solidFill>
                  <a:schemeClr val="accent2"/>
                </a:solidFill>
                <a:latin typeface="+mn-lt"/>
              </a:rPr>
              <a:t>validada </a:t>
            </a:r>
            <a:r>
              <a:rPr lang="es-MX" sz="2400" dirty="0" smtClean="0">
                <a:solidFill>
                  <a:srgbClr val="000000"/>
                </a:solidFill>
                <a:latin typeface="+mn-lt"/>
              </a:rPr>
              <a:t>como </a:t>
            </a:r>
            <a:r>
              <a:rPr lang="es-MX" sz="2400" dirty="0">
                <a:solidFill>
                  <a:srgbClr val="000000"/>
                </a:solidFill>
                <a:latin typeface="+mn-lt"/>
              </a:rPr>
              <a:t>Promotora de la Salud cubre el 80% o más de los 22 criterios establecidos. Una escuela en proceso de certificación Izamiento de Bandera Blanca implica el haber cumplido con 50 a 79% de los criterios. </a:t>
            </a:r>
            <a:endParaRPr lang="es-ES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6588224" y="1268760"/>
            <a:ext cx="2159248" cy="172819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196752"/>
            <a:ext cx="2737049" cy="18722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2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62068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  <a:p>
            <a:r>
              <a:rPr lang="es-MX" sz="2400" b="1" dirty="0">
                <a:latin typeface="+mn-lt"/>
              </a:rPr>
              <a:t>…en contraste, </a:t>
            </a:r>
            <a:r>
              <a:rPr lang="es-MX" sz="2400" dirty="0" smtClean="0">
                <a:latin typeface="+mn-lt"/>
              </a:rPr>
              <a:t>México </a:t>
            </a:r>
            <a:r>
              <a:rPr lang="es-MX" sz="2400" dirty="0">
                <a:latin typeface="+mn-lt"/>
              </a:rPr>
              <a:t>ocupa el 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primer lugar </a:t>
            </a:r>
            <a:r>
              <a:rPr lang="es-MX" sz="2400" dirty="0">
                <a:latin typeface="+mn-lt"/>
              </a:rPr>
              <a:t>a nivel internacional en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 sobrepeso y obesidad </a:t>
            </a: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infantil: </a:t>
            </a:r>
          </a:p>
          <a:p>
            <a:endParaRPr lang="es-MX" sz="2400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3 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de cada 10 </a:t>
            </a:r>
            <a:r>
              <a:rPr lang="es-MX" sz="2400" dirty="0">
                <a:latin typeface="+mn-lt"/>
              </a:rPr>
              <a:t>estudiantes de primaria y secundaria presentan sobrepeso y </a:t>
            </a:r>
            <a:r>
              <a:rPr lang="es-MX" sz="2400" dirty="0" smtClean="0">
                <a:latin typeface="+mn-lt"/>
              </a:rPr>
              <a:t>obesidad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 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31.2</a:t>
            </a:r>
            <a:r>
              <a:rPr lang="es-MX" sz="2400" b="1" dirty="0">
                <a:solidFill>
                  <a:schemeClr val="accent2"/>
                </a:solidFill>
                <a:latin typeface="+mn-lt"/>
              </a:rPr>
              <a:t>% </a:t>
            </a:r>
            <a:r>
              <a:rPr lang="es-MX" sz="2400" dirty="0">
                <a:latin typeface="+mn-lt"/>
              </a:rPr>
              <a:t>de las y los estudiantes de </a:t>
            </a:r>
            <a:r>
              <a:rPr lang="es-MX" sz="2400" dirty="0">
                <a:solidFill>
                  <a:srgbClr val="C00000"/>
                </a:solidFill>
                <a:latin typeface="+mn-lt"/>
              </a:rPr>
              <a:t>primaria</a:t>
            </a:r>
            <a:r>
              <a:rPr lang="es-MX" sz="2400" dirty="0">
                <a:latin typeface="+mn-lt"/>
              </a:rPr>
              <a:t> y </a:t>
            </a:r>
            <a:endParaRPr lang="es-MX" sz="2400" dirty="0" smtClean="0">
              <a:latin typeface="+mn-lt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31.6</a:t>
            </a:r>
            <a:r>
              <a:rPr lang="es-MX" sz="2400" b="1" dirty="0">
                <a:solidFill>
                  <a:schemeClr val="accent2"/>
                </a:solidFill>
                <a:latin typeface="+mn-lt"/>
              </a:rPr>
              <a:t>% </a:t>
            </a:r>
            <a:r>
              <a:rPr lang="es-MX" sz="2400" dirty="0">
                <a:latin typeface="+mn-lt"/>
              </a:rPr>
              <a:t>de </a:t>
            </a:r>
            <a:r>
              <a:rPr lang="es-MX" sz="2400" dirty="0">
                <a:solidFill>
                  <a:srgbClr val="C00000"/>
                </a:solidFill>
                <a:latin typeface="+mn-lt"/>
              </a:rPr>
              <a:t>secundaria</a:t>
            </a:r>
            <a:r>
              <a:rPr lang="es-MX" sz="2400" dirty="0">
                <a:latin typeface="+mn-lt"/>
              </a:rPr>
              <a:t> presentan sobrepeso y </a:t>
            </a:r>
            <a:r>
              <a:rPr lang="es-MX" sz="2400" dirty="0" smtClean="0">
                <a:latin typeface="+mn-lt"/>
              </a:rPr>
              <a:t>obesidad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endParaRPr lang="es-MX" sz="2400" dirty="0" smtClean="0">
              <a:latin typeface="+mn-lt"/>
            </a:endParaRPr>
          </a:p>
          <a:p>
            <a:pPr lvl="1"/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En la población de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 </a:t>
            </a:r>
            <a:r>
              <a:rPr lang="es-MX" sz="2400" b="1" dirty="0">
                <a:solidFill>
                  <a:srgbClr val="C0504D"/>
                </a:solidFill>
                <a:latin typeface="+mn-lt"/>
              </a:rPr>
              <a:t>5 a 11 </a:t>
            </a:r>
            <a:r>
              <a:rPr lang="es-MX" sz="2400" b="1" dirty="0" smtClean="0">
                <a:solidFill>
                  <a:srgbClr val="C0504D"/>
                </a:solidFill>
                <a:latin typeface="+mn-lt"/>
              </a:rPr>
              <a:t>años: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+mn-lt"/>
              </a:rPr>
              <a:t>las</a:t>
            </a:r>
            <a:r>
              <a:rPr lang="es-MX" sz="2400" b="1" dirty="0" smtClean="0">
                <a:solidFill>
                  <a:srgbClr val="C0504D"/>
                </a:solidFill>
                <a:latin typeface="+mn-lt"/>
              </a:rPr>
              <a:t> </a:t>
            </a:r>
            <a:r>
              <a:rPr lang="es-MX" sz="2400" b="1" dirty="0">
                <a:solidFill>
                  <a:srgbClr val="C0504D"/>
                </a:solidFill>
                <a:latin typeface="+mn-lt"/>
              </a:rPr>
              <a:t>mujeres </a:t>
            </a:r>
            <a:r>
              <a:rPr lang="es-MX" sz="2400" dirty="0">
                <a:latin typeface="+mn-lt"/>
              </a:rPr>
              <a:t>padecen principalmente </a:t>
            </a:r>
            <a:r>
              <a:rPr lang="es-MX" sz="2400" b="1" dirty="0">
                <a:solidFill>
                  <a:srgbClr val="C0504D"/>
                </a:solidFill>
                <a:latin typeface="+mn-lt"/>
              </a:rPr>
              <a:t>sobrepeso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y </a:t>
            </a:r>
            <a:endParaRPr lang="es-MX" sz="2400" dirty="0" smtClean="0">
              <a:solidFill>
                <a:srgbClr val="C0504D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+mn-lt"/>
              </a:rPr>
              <a:t>los </a:t>
            </a:r>
            <a:r>
              <a:rPr lang="es-MX" sz="2400" b="1" dirty="0">
                <a:solidFill>
                  <a:srgbClr val="C0504D"/>
                </a:solidFill>
                <a:latin typeface="+mn-lt"/>
              </a:rPr>
              <a:t>hombres obesidad</a:t>
            </a:r>
            <a:r>
              <a:rPr lang="es-ES_tradnl" sz="2400" b="1" dirty="0">
                <a:solidFill>
                  <a:srgbClr val="C0504D"/>
                </a:solidFill>
                <a:latin typeface="+mn-lt"/>
              </a:rPr>
              <a:t> </a:t>
            </a:r>
            <a:endParaRPr lang="en-US" sz="2400" b="1" dirty="0">
              <a:solidFill>
                <a:srgbClr val="C0504D"/>
              </a:solidFill>
              <a:latin typeface="+mn-lt"/>
            </a:endParaRPr>
          </a:p>
        </p:txBody>
      </p:sp>
      <p:pic>
        <p:nvPicPr>
          <p:cNvPr id="10" name="Picture 9" descr="familia-obes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153744"/>
            <a:ext cx="2088232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29200"/>
            <a:ext cx="230425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2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95288" y="1196975"/>
            <a:ext cx="8208962" cy="53276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179388" y="44441"/>
            <a:ext cx="424859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6146" name="2 CuadroTexto"/>
          <p:cNvSpPr txBox="1">
            <a:spLocks noChangeArrowheads="1"/>
          </p:cNvSpPr>
          <p:nvPr/>
        </p:nvSpPr>
        <p:spPr bwMode="auto">
          <a:xfrm>
            <a:off x="107950" y="1504950"/>
            <a:ext cx="85296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>
              <a:solidFill>
                <a:srgbClr val="00B050"/>
              </a:solidFill>
              <a:latin typeface="Adobe Caslon Pro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412875"/>
            <a:ext cx="3241675" cy="2228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412875"/>
            <a:ext cx="3095625" cy="2303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4005263"/>
            <a:ext cx="3167062" cy="2374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076700"/>
            <a:ext cx="3313113" cy="2303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983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388" y="44441"/>
            <a:ext cx="4752652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Antecedentes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sp>
        <p:nvSpPr>
          <p:cNvPr id="6146" name="2 CuadroTexto"/>
          <p:cNvSpPr txBox="1">
            <a:spLocks noChangeArrowheads="1"/>
          </p:cNvSpPr>
          <p:nvPr/>
        </p:nvSpPr>
        <p:spPr bwMode="auto">
          <a:xfrm>
            <a:off x="434850" y="1284387"/>
            <a:ext cx="8529638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400" dirty="0" smtClean="0">
                <a:effectLst/>
                <a:latin typeface="Adobe Caslon Pro" pitchFamily="18" charset="0"/>
                <a:ea typeface="Calibri"/>
                <a:cs typeface="Times New Roman"/>
              </a:rPr>
              <a:t>1896: Inspección medica e higiénica de las escuelas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400" dirty="0" smtClean="0">
                <a:effectLst/>
                <a:latin typeface="Adobe Caslon Pro" pitchFamily="18" charset="0"/>
                <a:ea typeface="Calibri"/>
                <a:cs typeface="Times New Roman"/>
              </a:rPr>
              <a:t>1921: Servicio higiénico escolar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400" dirty="0" smtClean="0">
                <a:latin typeface="Adobe Caslon Pro" pitchFamily="18" charset="0"/>
                <a:ea typeface="Calibri"/>
                <a:cs typeface="Times New Roman"/>
              </a:rPr>
              <a:t>1940: Higiene escolar y huertos escolares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400" dirty="0" smtClean="0">
                <a:effectLst/>
                <a:latin typeface="Adobe Caslon Pro" pitchFamily="18" charset="0"/>
                <a:ea typeface="Calibri"/>
                <a:cs typeface="Times New Roman"/>
              </a:rPr>
              <a:t>1986: Escuelas saludables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400" dirty="0" smtClean="0">
                <a:latin typeface="Adobe Caslon Pro" pitchFamily="18" charset="0"/>
                <a:ea typeface="Calibri"/>
                <a:cs typeface="Times New Roman"/>
              </a:rPr>
              <a:t>1996 -2013 </a:t>
            </a:r>
            <a:r>
              <a:rPr lang="es-MX" sz="2400" b="1" dirty="0" smtClean="0">
                <a:solidFill>
                  <a:srgbClr val="C0504D"/>
                </a:solidFill>
                <a:latin typeface="Adobe Caslon Pro" pitchFamily="18" charset="0"/>
                <a:ea typeface="Calibri"/>
                <a:cs typeface="Times New Roman"/>
              </a:rPr>
              <a:t>Escuelas Promotoras de la Salud</a:t>
            </a:r>
            <a:r>
              <a:rPr lang="es-MX" sz="2400" dirty="0" smtClean="0">
                <a:latin typeface="Adobe Caslon Pro" pitchFamily="18" charset="0"/>
                <a:ea typeface="Calibri"/>
                <a:cs typeface="Times New Roman"/>
              </a:rPr>
              <a:t>-</a:t>
            </a:r>
            <a:r>
              <a:rPr lang="es-MX" sz="2400" i="1" dirty="0" smtClean="0">
                <a:latin typeface="Adobe Caslon Pro" pitchFamily="18" charset="0"/>
                <a:ea typeface="Calibri"/>
                <a:cs typeface="Times New Roman"/>
              </a:rPr>
              <a:t>Salud Escolar-Educaciòn Saludable</a:t>
            </a:r>
            <a:r>
              <a:rPr lang="en-US" sz="2400" i="1" dirty="0" smtClean="0">
                <a:latin typeface="Adobe Caslon Pro" pitchFamily="18" charset="0"/>
                <a:ea typeface="Calibri"/>
                <a:cs typeface="Times New Roman"/>
              </a:rPr>
              <a:t>…</a:t>
            </a:r>
            <a:endParaRPr lang="es-MX" sz="2400" i="1" dirty="0">
              <a:effectLst/>
              <a:latin typeface="Adobe Caslon Pro" pitchFamily="18" charset="0"/>
              <a:ea typeface="Calibri"/>
              <a:cs typeface="Times New Roman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4628725"/>
            <a:ext cx="1980282" cy="19178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628724"/>
            <a:ext cx="2375818" cy="20327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4509120"/>
            <a:ext cx="3024336" cy="2116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116632"/>
            <a:ext cx="18002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5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388" y="44441"/>
            <a:ext cx="446462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6146" name="2 CuadroTexto"/>
          <p:cNvSpPr txBox="1">
            <a:spLocks noChangeArrowheads="1"/>
          </p:cNvSpPr>
          <p:nvPr/>
        </p:nvSpPr>
        <p:spPr bwMode="auto">
          <a:xfrm>
            <a:off x="107950" y="1166429"/>
            <a:ext cx="8529638" cy="449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200" b="1" dirty="0">
                <a:latin typeface="Adobe Caslon Pro" pitchFamily="18" charset="0"/>
                <a:ea typeface="Calibri"/>
                <a:cs typeface="Times New Roman"/>
              </a:rPr>
              <a:t>Ley General de Salud</a:t>
            </a:r>
            <a:endParaRPr lang="es-MX" sz="2200" dirty="0">
              <a:latin typeface="Adobe Caslon Pro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2200" b="1" dirty="0">
                <a:solidFill>
                  <a:srgbClr val="C0504D"/>
                </a:solidFill>
                <a:latin typeface="Adobe Caslon Pro" pitchFamily="18" charset="0"/>
                <a:ea typeface="Calibri"/>
                <a:cs typeface="Times New Roman"/>
              </a:rPr>
              <a:t>Artículo 113</a:t>
            </a:r>
            <a:r>
              <a:rPr lang="es-MX" sz="2200" dirty="0">
                <a:solidFill>
                  <a:srgbClr val="C0504D"/>
                </a:solidFill>
                <a:latin typeface="Adobe Caslon Pro" pitchFamily="18" charset="0"/>
                <a:ea typeface="Calibri"/>
                <a:cs typeface="Times New Roman"/>
              </a:rPr>
              <a:t>.</a:t>
            </a:r>
            <a:r>
              <a:rPr lang="es-MX" sz="2200" dirty="0">
                <a:latin typeface="Adobe Caslon Pro" pitchFamily="18" charset="0"/>
                <a:ea typeface="Calibri"/>
                <a:cs typeface="Times New Roman"/>
              </a:rPr>
              <a:t>- </a:t>
            </a:r>
            <a:r>
              <a:rPr lang="es-MX" sz="2200" b="1" dirty="0">
                <a:latin typeface="Adobe Caslon Pro" pitchFamily="18" charset="0"/>
                <a:ea typeface="Calibri"/>
                <a:cs typeface="Times New Roman"/>
              </a:rPr>
              <a:t>La Secretaría de Salud, en coordinación con la Secretaría de Educación Pública y los gobiernos de las entidades federativas,</a:t>
            </a:r>
            <a:r>
              <a:rPr lang="es-MX" sz="2200" dirty="0">
                <a:latin typeface="Adobe Caslon Pro" pitchFamily="18" charset="0"/>
                <a:ea typeface="Calibri"/>
                <a:cs typeface="Times New Roman"/>
              </a:rPr>
              <a:t> y con la colaboración de las dependencias y entidades del sector salud, </a:t>
            </a:r>
            <a:r>
              <a:rPr lang="es-MX" sz="2200" b="1" dirty="0">
                <a:latin typeface="Adobe Caslon Pro" pitchFamily="18" charset="0"/>
                <a:ea typeface="Calibri"/>
                <a:cs typeface="Times New Roman"/>
              </a:rPr>
              <a:t>formulará, propondrá y desarrollará</a:t>
            </a:r>
            <a:r>
              <a:rPr lang="es-MX" sz="2200" dirty="0">
                <a:latin typeface="Adobe Caslon Pro" pitchFamily="18" charset="0"/>
                <a:ea typeface="Calibri"/>
                <a:cs typeface="Times New Roman"/>
              </a:rPr>
              <a:t> programas de educación para la salud, procurando optimizar los recursos y alcanzar una cobertura total de la población.  </a:t>
            </a:r>
            <a:r>
              <a:rPr lang="es-MX" sz="2200" dirty="0" smtClean="0">
                <a:latin typeface="Adobe Caslon Pro" pitchFamily="18" charset="0"/>
                <a:ea typeface="Calibri"/>
                <a:cs typeface="Times New Roman"/>
              </a:rPr>
              <a:t>Tratándose de las </a:t>
            </a:r>
            <a:r>
              <a:rPr lang="es-MX" sz="2200" b="1" dirty="0" smtClean="0">
                <a:latin typeface="Adobe Caslon Pro" pitchFamily="18" charset="0"/>
                <a:ea typeface="Calibri"/>
                <a:cs typeface="Times New Roman"/>
              </a:rPr>
              <a:t>comunidades indígenas,</a:t>
            </a:r>
            <a:r>
              <a:rPr lang="es-MX" sz="2200" dirty="0" smtClean="0">
                <a:latin typeface="Adobe Caslon Pro" pitchFamily="18" charset="0"/>
                <a:ea typeface="Calibri"/>
                <a:cs typeface="Times New Roman"/>
              </a:rPr>
              <a:t> los programas a los que se refiere el párrafo anterior, deberán difundirse en español y la lengua o lenguas indígenas que correspondan.</a:t>
            </a:r>
            <a:endParaRPr lang="es-MX" sz="2200" dirty="0">
              <a:effectLst/>
              <a:latin typeface="Adobe Caslon Pro" pitchFamily="18" charset="0"/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7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5445224"/>
            <a:ext cx="2590800" cy="11521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8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496" y="90790"/>
            <a:ext cx="6840760" cy="8617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5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5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500" b="1" dirty="0" smtClean="0">
                <a:solidFill>
                  <a:schemeClr val="accent2"/>
                </a:solidFill>
                <a:latin typeface="Adobe Caslon Pro Bold"/>
              </a:rPr>
              <a:t>Escuelas Promotoras de la Salud OMS/OPS</a:t>
            </a:r>
            <a:endParaRPr lang="es-MX" sz="2500" b="1" dirty="0">
              <a:solidFill>
                <a:schemeClr val="accent2"/>
              </a:solidFill>
              <a:latin typeface="Adobe Caslon Pro Bold"/>
            </a:endParaRPr>
          </a:p>
        </p:txBody>
      </p:sp>
      <p:sp>
        <p:nvSpPr>
          <p:cNvPr id="6146" name="2 CuadroTexto"/>
          <p:cNvSpPr txBox="1">
            <a:spLocks noChangeArrowheads="1"/>
          </p:cNvSpPr>
          <p:nvPr/>
        </p:nvSpPr>
        <p:spPr bwMode="auto">
          <a:xfrm>
            <a:off x="107950" y="1504950"/>
            <a:ext cx="85296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latin typeface="Adobe Caslon Pro Bold"/>
            </a:endParaRPr>
          </a:p>
          <a:p>
            <a:pPr algn="just"/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>
              <a:solidFill>
                <a:srgbClr val="00B050"/>
              </a:solidFill>
              <a:latin typeface="Adobe Caslon Pro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4744"/>
            <a:ext cx="914400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3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1052736"/>
            <a:ext cx="8568630" cy="615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2200" b="1" dirty="0" smtClean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Estrategias:</a:t>
            </a: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r>
              <a:rPr lang="es-MX" sz="2200" b="1" dirty="0" smtClean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 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1.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Desarrollo de </a:t>
            </a:r>
            <a:r>
              <a:rPr lang="es-MX" sz="2200" b="1" dirty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políticas públicas saludables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para que las escuelas </a:t>
            </a:r>
            <a:r>
              <a:rPr lang="es-MX" sz="2200" b="1" dirty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sean espacios y comunidades promotoras de la salud. </a:t>
            </a:r>
            <a:endParaRPr lang="es-MX" sz="2200" b="1" dirty="0" smtClean="0">
              <a:solidFill>
                <a:srgbClr val="C00000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r>
              <a:rPr lang="es-MX" sz="2200" b="1" dirty="0" smtClean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2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.</a:t>
            </a:r>
            <a:r>
              <a:rPr lang="es-MX" sz="2200" b="1" dirty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 Educación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y desarrollo de capacidades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para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la salud </a:t>
            </a:r>
            <a:endParaRPr lang="es-MX" sz="2200" dirty="0">
              <a:solidFill>
                <a:prstClr val="black"/>
              </a:solidFill>
              <a:latin typeface="Adobe Caslon Pro" pitchFamily="18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srgbClr val="C00000"/>
              </a:solidFill>
              <a:latin typeface="Adobe Caslon Pro" pitchFamily="18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s-MX" sz="2200" b="1" dirty="0" smtClean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3</a:t>
            </a:r>
            <a:r>
              <a:rPr lang="es-MX" sz="2200" b="1" dirty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. Acceso a los servicios preventivos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de salud y </a:t>
            </a:r>
            <a:r>
              <a:rPr lang="es-MX" sz="2200" b="1" dirty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referencia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para la atención de escolares </a:t>
            </a:r>
            <a:endParaRPr lang="es-MX" sz="2200" dirty="0" smtClean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s-MX" sz="2200" b="1" dirty="0" smtClean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4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.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Creación, desarrollo y fortalecimiento de </a:t>
            </a:r>
            <a:r>
              <a:rPr lang="es-MX" sz="2200" b="1" dirty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entornos físicos y psicosociales favorables a la </a:t>
            </a:r>
            <a:r>
              <a:rPr lang="es-MX" sz="2200" b="1" dirty="0" smtClean="0">
                <a:solidFill>
                  <a:srgbClr val="C00000"/>
                </a:solidFill>
                <a:latin typeface="Adobe Caslon Pro" pitchFamily="18" charset="0"/>
                <a:ea typeface="Microsoft JhengHei"/>
                <a:cs typeface="Arial"/>
              </a:rPr>
              <a:t>salud</a:t>
            </a:r>
          </a:p>
          <a:p>
            <a:pPr algn="just">
              <a:spcAft>
                <a:spcPts val="0"/>
              </a:spcAft>
            </a:pPr>
            <a:endParaRPr lang="es-MX" sz="2200" dirty="0">
              <a:solidFill>
                <a:prstClr val="black"/>
              </a:solidFill>
              <a:latin typeface="Adobe Caslon Pro" pitchFamily="18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s-MX" sz="2200" b="1" dirty="0" smtClean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5</a:t>
            </a:r>
            <a:r>
              <a:rPr lang="es-MX" sz="2200" b="1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. 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Actualización, adecuación y mejoramiento del  sistema de </a:t>
            </a:r>
            <a:r>
              <a:rPr lang="es-MX" sz="2200" dirty="0">
                <a:solidFill>
                  <a:srgbClr val="C0504D"/>
                </a:solidFill>
                <a:latin typeface="Adobe Caslon Pro" pitchFamily="18" charset="0"/>
                <a:ea typeface="Microsoft JhengHei"/>
                <a:cs typeface="Arial"/>
              </a:rPr>
              <a:t>programación, </a:t>
            </a:r>
            <a:r>
              <a:rPr lang="es-MX" sz="2200" b="1" dirty="0" err="1">
                <a:solidFill>
                  <a:schemeClr val="accent2"/>
                </a:solidFill>
                <a:latin typeface="Adobe Caslon Pro" pitchFamily="18" charset="0"/>
                <a:ea typeface="Microsoft JhengHei"/>
                <a:cs typeface="Arial"/>
              </a:rPr>
              <a:t>presupuestación</a:t>
            </a:r>
            <a:r>
              <a:rPr lang="es-MX" sz="2200" b="1" dirty="0">
                <a:solidFill>
                  <a:schemeClr val="accent2"/>
                </a:solidFill>
                <a:latin typeface="Adobe Caslon Pro" pitchFamily="18" charset="0"/>
                <a:ea typeface="Microsoft JhengHei"/>
                <a:cs typeface="Arial"/>
              </a:rPr>
              <a:t>,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 información, </a:t>
            </a:r>
            <a:r>
              <a:rPr lang="es-MX" sz="2200" dirty="0">
                <a:solidFill>
                  <a:srgbClr val="C0504D"/>
                </a:solidFill>
                <a:latin typeface="Adobe Caslon Pro" pitchFamily="18" charset="0"/>
                <a:ea typeface="Microsoft JhengHei"/>
                <a:cs typeface="Arial"/>
              </a:rPr>
              <a:t>supervisión y evaluación</a:t>
            </a:r>
            <a:r>
              <a:rPr lang="es-MX" sz="2200" dirty="0">
                <a:solidFill>
                  <a:prstClr val="black"/>
                </a:solidFill>
                <a:latin typeface="Adobe Caslon Pro" pitchFamily="18" charset="0"/>
                <a:ea typeface="Microsoft JhengHei"/>
                <a:cs typeface="Arial"/>
              </a:rPr>
              <a:t> del programa </a:t>
            </a:r>
            <a:endParaRPr lang="es-MX" sz="2200" dirty="0">
              <a:solidFill>
                <a:prstClr val="black"/>
              </a:solidFill>
              <a:latin typeface="Adobe Caslon Pro" pitchFamily="18" charset="0"/>
              <a:ea typeface="Times New Roman"/>
            </a:endParaRPr>
          </a:p>
          <a:p>
            <a:pPr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5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95288" y="1196975"/>
            <a:ext cx="8424862" cy="5256213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250825" y="117466"/>
            <a:ext cx="6553200" cy="95410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Estrategias 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340768"/>
            <a:ext cx="3240087" cy="2447007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40768"/>
            <a:ext cx="3095625" cy="238985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005262"/>
            <a:ext cx="3095625" cy="2448073"/>
          </a:xfrm>
          <a:prstGeom prst="rect">
            <a:avLst/>
          </a:prstGeom>
          <a:solidFill>
            <a:schemeClr val="accent2"/>
          </a:solidFill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116632"/>
            <a:ext cx="13681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8024" y="4077072"/>
            <a:ext cx="33123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12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1052736"/>
            <a:ext cx="856863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r>
              <a:rPr lang="es-MX" sz="2400" b="1" dirty="0" smtClean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 </a:t>
            </a:r>
            <a:r>
              <a:rPr lang="es-MX" sz="2400" b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1</a:t>
            </a:r>
            <a:r>
              <a:rPr lang="es-MX" sz="2400" b="1" i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. </a:t>
            </a:r>
            <a:r>
              <a:rPr lang="es-MX" sz="2400" i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Desarrollo de </a:t>
            </a:r>
            <a:r>
              <a:rPr lang="es-MX" sz="2400" b="1" i="1" dirty="0">
                <a:solidFill>
                  <a:srgbClr val="C00000"/>
                </a:solidFill>
                <a:latin typeface="+mn-lt"/>
                <a:ea typeface="Microsoft JhengHei"/>
                <a:cs typeface="Arial"/>
              </a:rPr>
              <a:t>políticas públicas saludables </a:t>
            </a:r>
            <a:r>
              <a:rPr lang="es-MX" sz="2400" i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para que las escuelas </a:t>
            </a:r>
            <a:r>
              <a:rPr lang="es-MX" sz="2400" b="1" i="1" dirty="0">
                <a:solidFill>
                  <a:srgbClr val="C00000"/>
                </a:solidFill>
                <a:latin typeface="+mn-lt"/>
                <a:ea typeface="Microsoft JhengHei"/>
                <a:cs typeface="Arial"/>
              </a:rPr>
              <a:t>sean espacios y comunidades promotoras de la salud. </a:t>
            </a:r>
            <a:endParaRPr lang="es-MX" sz="2400" b="1" i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400" b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dirty="0">
                <a:latin typeface="+mn-lt"/>
              </a:rPr>
              <a:t>1.1. Vinculación y Coordinación Intrainstitucional e Intersectorial </a:t>
            </a:r>
            <a:r>
              <a:rPr lang="es-MX" sz="2400" b="1" dirty="0">
                <a:latin typeface="+mn-lt"/>
              </a:rPr>
              <a:t>SALUD-SEP y Participación Social en y para la escuela</a:t>
            </a:r>
            <a:r>
              <a:rPr lang="es-MX" sz="2400" b="1" dirty="0" smtClean="0">
                <a:latin typeface="+mn-lt"/>
              </a:rPr>
              <a:t>.</a:t>
            </a: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1.2. Planeación intersectorial SALUD-SEP del Programa de Escuelas Promotoras de la Salud en </a:t>
            </a:r>
            <a:r>
              <a:rPr lang="es-MX" sz="2400" b="1" dirty="0">
                <a:latin typeface="+mn-lt"/>
              </a:rPr>
              <a:t>el nivel federal, estatal, jurisdiccional y local</a:t>
            </a:r>
            <a:r>
              <a:rPr lang="es-MX" sz="2400" dirty="0">
                <a:latin typeface="+mn-lt"/>
              </a:rPr>
              <a:t>, que contenga las </a:t>
            </a:r>
            <a:r>
              <a:rPr lang="es-MX" sz="2400" b="1" dirty="0">
                <a:latin typeface="+mn-lt"/>
              </a:rPr>
              <a:t>acciones dirigidas a: </a:t>
            </a:r>
            <a:r>
              <a:rPr lang="es-MX" sz="2400" b="1" dirty="0" smtClean="0">
                <a:latin typeface="+mn-lt"/>
              </a:rPr>
              <a:t>la educación, el </a:t>
            </a:r>
            <a:r>
              <a:rPr lang="es-MX" sz="2400" b="1" dirty="0">
                <a:latin typeface="+mn-lt"/>
              </a:rPr>
              <a:t>acceso a los servicios de salud preventivos </a:t>
            </a:r>
            <a:r>
              <a:rPr lang="es-MX" sz="2400" b="1" dirty="0" smtClean="0">
                <a:latin typeface="+mn-lt"/>
              </a:rPr>
              <a:t>y </a:t>
            </a:r>
            <a:r>
              <a:rPr lang="es-MX" sz="2400" b="1" dirty="0">
                <a:latin typeface="+mn-lt"/>
              </a:rPr>
              <a:t>la modificación y mejoramiento del entorno físico y psico social.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5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7504" y="980728"/>
            <a:ext cx="8928992" cy="627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i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r>
              <a:rPr lang="es-MX" sz="2400" b="1" i="1" dirty="0" smtClean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 </a:t>
            </a:r>
            <a:r>
              <a:rPr lang="es-MX" sz="2400" b="1" i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1. </a:t>
            </a:r>
            <a:r>
              <a:rPr lang="es-MX" sz="2400" i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Desarrollo de </a:t>
            </a:r>
            <a:r>
              <a:rPr lang="es-MX" sz="2400" b="1" i="1" dirty="0">
                <a:solidFill>
                  <a:srgbClr val="C00000"/>
                </a:solidFill>
                <a:latin typeface="+mn-lt"/>
                <a:ea typeface="Microsoft JhengHei"/>
                <a:cs typeface="Arial"/>
              </a:rPr>
              <a:t>políticas públicas saludables </a:t>
            </a:r>
            <a:r>
              <a:rPr lang="es-MX" sz="2400" i="1" dirty="0">
                <a:solidFill>
                  <a:prstClr val="black"/>
                </a:solidFill>
                <a:latin typeface="+mn-lt"/>
                <a:ea typeface="Microsoft JhengHei"/>
                <a:cs typeface="Arial"/>
              </a:rPr>
              <a:t>para que las escuelas </a:t>
            </a:r>
            <a:r>
              <a:rPr lang="es-MX" sz="2400" b="1" i="1" dirty="0">
                <a:solidFill>
                  <a:srgbClr val="C00000"/>
                </a:solidFill>
                <a:latin typeface="+mn-lt"/>
                <a:ea typeface="Microsoft JhengHei"/>
                <a:cs typeface="Arial"/>
              </a:rPr>
              <a:t>sean espacios y comunidades promotoras de la salud. </a:t>
            </a:r>
            <a:endParaRPr lang="es-MX" sz="2400" b="1" i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400" b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dirty="0" smtClean="0">
                <a:latin typeface="+mn-lt"/>
              </a:rPr>
              <a:t>1.3</a:t>
            </a:r>
            <a:r>
              <a:rPr lang="es-MX" sz="2400" dirty="0">
                <a:latin typeface="+mn-lt"/>
              </a:rPr>
              <a:t>. </a:t>
            </a:r>
            <a:r>
              <a:rPr lang="es-MX" sz="2400" b="1" dirty="0">
                <a:latin typeface="+mn-lt"/>
              </a:rPr>
              <a:t>Incorporación al Programa de las escuelas</a:t>
            </a:r>
            <a:r>
              <a:rPr lang="es-MX" sz="2400" dirty="0">
                <a:latin typeface="+mn-lt"/>
              </a:rPr>
              <a:t> de educación básica, media superior y superior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1.4. </a:t>
            </a:r>
            <a:r>
              <a:rPr lang="es-MX" sz="2400" dirty="0" smtClean="0">
                <a:latin typeface="+mn-lt"/>
              </a:rPr>
              <a:t>Validación  (Certificación) de  </a:t>
            </a:r>
            <a:r>
              <a:rPr lang="es-MX" sz="2400" dirty="0">
                <a:latin typeface="+mn-lt"/>
              </a:rPr>
              <a:t>escuelas de educación básica, media superior y superior (universidades) </a:t>
            </a:r>
            <a:r>
              <a:rPr lang="es-MX" sz="2400" b="1" dirty="0">
                <a:latin typeface="+mn-lt"/>
              </a:rPr>
              <a:t>como promotoras de la salud </a:t>
            </a:r>
            <a:endParaRPr lang="es-MX" sz="2400" b="1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1.5. Instalación y fortalecimiento de los </a:t>
            </a:r>
            <a:r>
              <a:rPr lang="es-MX" sz="2400" b="1" dirty="0">
                <a:latin typeface="+mn-lt"/>
              </a:rPr>
              <a:t>comités escolares y consejos escolares de participación social, formación de redes, y de promotores de la salud </a:t>
            </a:r>
            <a:r>
              <a:rPr lang="es-MX" sz="2400" dirty="0">
                <a:latin typeface="+mn-lt"/>
              </a:rPr>
              <a:t>así como la promoción de su </a:t>
            </a:r>
            <a:r>
              <a:rPr lang="es-MX" sz="2400" b="1" dirty="0">
                <a:latin typeface="+mn-lt"/>
              </a:rPr>
              <a:t>participación en los </a:t>
            </a:r>
            <a:r>
              <a:rPr lang="es-MX" sz="2400" b="1" u="sng" dirty="0">
                <a:solidFill>
                  <a:srgbClr val="C0504D"/>
                </a:solidFill>
                <a:latin typeface="+mn-lt"/>
              </a:rPr>
              <a:t>ámbitos municipales e intersectoriales </a:t>
            </a:r>
            <a:r>
              <a:rPr lang="es-MX" sz="2400" dirty="0">
                <a:latin typeface="+mn-lt"/>
              </a:rPr>
              <a:t>que beneficien la salud escolar. 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8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179388" y="1196975"/>
            <a:ext cx="8713787" cy="540067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3357563"/>
            <a:ext cx="17970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292600"/>
            <a:ext cx="16906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3284538"/>
            <a:ext cx="20161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1 CuadroTexto"/>
          <p:cNvSpPr txBox="1">
            <a:spLocks noChangeArrowheads="1"/>
          </p:cNvSpPr>
          <p:nvPr/>
        </p:nvSpPr>
        <p:spPr bwMode="auto">
          <a:xfrm>
            <a:off x="468313" y="1268413"/>
            <a:ext cx="84248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 b="1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 b="1">
              <a:solidFill>
                <a:srgbClr val="000000"/>
              </a:solidFill>
              <a:latin typeface="Adobe Caslon Pro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388" y="117466"/>
            <a:ext cx="6553200" cy="95410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Estrategias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268413"/>
            <a:ext cx="2590800" cy="19986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4652963"/>
            <a:ext cx="18986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4941888"/>
            <a:ext cx="1981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9475" y="1268413"/>
            <a:ext cx="2592388" cy="2054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43663" y="1268413"/>
            <a:ext cx="2300287" cy="2089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60031" y="116632"/>
            <a:ext cx="16561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0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1052736"/>
            <a:ext cx="856863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i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b="1" i="1" dirty="0">
                <a:latin typeface="+mn-lt"/>
              </a:rPr>
              <a:t>Estrategia 2. </a:t>
            </a:r>
            <a:r>
              <a:rPr lang="es-MX" sz="2400" b="1" i="1" dirty="0">
                <a:solidFill>
                  <a:srgbClr val="C0504D"/>
                </a:solidFill>
                <a:latin typeface="+mn-lt"/>
              </a:rPr>
              <a:t>Educación y desarrollo de capacidades para la salud </a:t>
            </a:r>
            <a:endParaRPr lang="es-MX" sz="2400" b="1" i="1" dirty="0" smtClean="0">
              <a:solidFill>
                <a:srgbClr val="C0504D"/>
              </a:solidFill>
              <a:latin typeface="+mn-lt"/>
            </a:endParaRPr>
          </a:p>
          <a:p>
            <a:endParaRPr lang="es-ES_tradnl" sz="2400" dirty="0">
              <a:solidFill>
                <a:srgbClr val="C0504D"/>
              </a:solidFill>
              <a:latin typeface="+mn-lt"/>
            </a:endParaRPr>
          </a:p>
          <a:p>
            <a:r>
              <a:rPr lang="es-MX" sz="2400" dirty="0">
                <a:latin typeface="+mn-lt"/>
              </a:rPr>
              <a:t>2.1. Actualizar, adecuar y desarrollar </a:t>
            </a:r>
            <a:r>
              <a:rPr lang="es-MX" sz="2400" b="1" dirty="0">
                <a:latin typeface="+mn-lt"/>
              </a:rPr>
              <a:t>contenidos, documentos, actividades académicas y de formación docente, </a:t>
            </a:r>
            <a:r>
              <a:rPr lang="es-MX" sz="2400" dirty="0">
                <a:latin typeface="+mn-lt"/>
              </a:rPr>
              <a:t>materiales y mensajes  que aborden los </a:t>
            </a:r>
            <a:r>
              <a:rPr lang="es-MX" sz="2400" b="1" dirty="0">
                <a:latin typeface="+mn-lt"/>
              </a:rPr>
              <a:t>determinantes de la salud escolar</a:t>
            </a:r>
            <a:r>
              <a:rPr lang="es-MX" sz="2400" dirty="0">
                <a:latin typeface="+mn-lt"/>
              </a:rPr>
              <a:t>. Dirigirlos </a:t>
            </a:r>
            <a:r>
              <a:rPr lang="es-MX" sz="2400" b="1" dirty="0">
                <a:latin typeface="+mn-lt"/>
              </a:rPr>
              <a:t>a la comunidad educativa en su conjunto y a los actores sociales </a:t>
            </a:r>
            <a:r>
              <a:rPr lang="es-MX" sz="2400" dirty="0">
                <a:latin typeface="+mn-lt"/>
              </a:rPr>
              <a:t>involucrados en la modificación y mejoramiento de los mismos. 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2.2. </a:t>
            </a:r>
            <a:r>
              <a:rPr lang="es-MX" sz="2400" b="1" dirty="0">
                <a:latin typeface="+mn-lt"/>
              </a:rPr>
              <a:t>Capacitación de personal de salud</a:t>
            </a:r>
            <a:r>
              <a:rPr lang="es-MX" sz="2400" dirty="0">
                <a:latin typeface="+mn-lt"/>
              </a:rPr>
              <a:t> en promoción, principios, operación y prioridades epidemiológicas y del Programa EPS. 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400" b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9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105996"/>
            <a:ext cx="6552406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Muertes por enfermedades cronicas 1985-2010 INEGI-SS</a:t>
            </a:r>
            <a:endParaRPr lang="es-MX" sz="2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10" name="Picture 9" descr="familia-obe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7704" y="5441776"/>
            <a:ext cx="2156296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3" name="2 Gráfico"/>
          <p:cNvGraphicFramePr/>
          <p:nvPr>
            <p:extLst>
              <p:ext uri="{D42A27DB-BD31-4B8C-83A1-F6EECF244321}">
                <p14:modId xmlns:p14="http://schemas.microsoft.com/office/powerpoint/2010/main" val="1306895892"/>
              </p:ext>
            </p:extLst>
          </p:nvPr>
        </p:nvGraphicFramePr>
        <p:xfrm>
          <a:off x="107504" y="1052736"/>
          <a:ext cx="903649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11 Rectángulo"/>
          <p:cNvSpPr>
            <a:spLocks noChangeArrowheads="1"/>
          </p:cNvSpPr>
          <p:nvPr/>
        </p:nvSpPr>
        <p:spPr bwMode="auto">
          <a:xfrm>
            <a:off x="323529" y="6044902"/>
            <a:ext cx="6048672" cy="552450"/>
          </a:xfrm>
          <a:prstGeom prst="rect">
            <a:avLst/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defRPr/>
            </a:pPr>
            <a:r>
              <a:rPr lang="es-MX" sz="16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Diabetes y Enfermedades Cardiovasculares </a:t>
            </a:r>
          </a:p>
          <a:p>
            <a:pPr algn="ctr">
              <a:buClr>
                <a:srgbClr val="C00000"/>
              </a:buClr>
              <a:defRPr/>
            </a:pPr>
            <a:r>
              <a:rPr lang="es-MX" sz="1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Más  de 80 mil muertes por diabetes en 2010</a:t>
            </a:r>
          </a:p>
        </p:txBody>
      </p:sp>
    </p:spTree>
    <p:extLst>
      <p:ext uri="{BB962C8B-B14F-4D97-AF65-F5344CB8AC3E}">
        <p14:creationId xmlns:p14="http://schemas.microsoft.com/office/powerpoint/2010/main" val="23736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1052736"/>
            <a:ext cx="856863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b="1" i="1" dirty="0">
                <a:latin typeface="+mn-lt"/>
              </a:rPr>
              <a:t>Estrategia 2. </a:t>
            </a:r>
            <a:r>
              <a:rPr lang="es-MX" sz="2400" b="1" i="1" dirty="0">
                <a:solidFill>
                  <a:srgbClr val="C0504D"/>
                </a:solidFill>
                <a:latin typeface="+mn-lt"/>
              </a:rPr>
              <a:t>Educación y desarrollo de capacidades para la salud </a:t>
            </a:r>
            <a:endParaRPr lang="es-MX" sz="2400" b="1" i="1" dirty="0" smtClean="0">
              <a:solidFill>
                <a:srgbClr val="C0504D"/>
              </a:solidFill>
              <a:latin typeface="+mn-lt"/>
            </a:endParaRPr>
          </a:p>
          <a:p>
            <a:endParaRPr lang="es-ES_tradnl" sz="2400" dirty="0">
              <a:solidFill>
                <a:srgbClr val="C0504D"/>
              </a:solidFill>
              <a:latin typeface="+mn-lt"/>
            </a:endParaRPr>
          </a:p>
          <a:p>
            <a:r>
              <a:rPr lang="es-MX" sz="2400" dirty="0" smtClean="0">
                <a:latin typeface="+mn-lt"/>
              </a:rPr>
              <a:t>2.3</a:t>
            </a:r>
            <a:r>
              <a:rPr lang="es-MX" sz="2400" dirty="0">
                <a:latin typeface="+mn-lt"/>
              </a:rPr>
              <a:t>. </a:t>
            </a:r>
            <a:r>
              <a:rPr lang="es-MX" sz="2400" b="1" dirty="0">
                <a:latin typeface="+mn-lt"/>
              </a:rPr>
              <a:t>Capacitación a docentes, escolares, directivos, apoyos técnicos, administrativos, madres, padres, consejos, organizaciones e instancias municipales</a:t>
            </a:r>
            <a:r>
              <a:rPr lang="es-MX" sz="2400" dirty="0">
                <a:latin typeface="+mn-lt"/>
              </a:rPr>
              <a:t> vinculadas al ámbito escolar y a la comunidad educativa en </a:t>
            </a:r>
            <a:r>
              <a:rPr lang="es-MX" sz="2400" b="1" dirty="0">
                <a:latin typeface="+mn-lt"/>
              </a:rPr>
              <a:t>determinantes </a:t>
            </a:r>
            <a:r>
              <a:rPr lang="es-MX" sz="2400" dirty="0">
                <a:latin typeface="+mn-lt"/>
              </a:rPr>
              <a:t>de la salud escolar, </a:t>
            </a:r>
            <a:r>
              <a:rPr lang="es-MX" sz="2400" b="1" dirty="0">
                <a:latin typeface="+mn-lt"/>
              </a:rPr>
              <a:t>programas</a:t>
            </a:r>
            <a:r>
              <a:rPr lang="es-MX" sz="2400" dirty="0">
                <a:latin typeface="+mn-lt"/>
              </a:rPr>
              <a:t> de prevención y promoción de la salud y en </a:t>
            </a:r>
            <a:r>
              <a:rPr lang="es-MX" sz="2400" b="1" dirty="0">
                <a:latin typeface="+mn-lt"/>
              </a:rPr>
              <a:t>cartillas nacionales de salud.  </a:t>
            </a:r>
            <a:endParaRPr lang="es-MX" sz="2400" b="1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2.4 Desarrollar </a:t>
            </a:r>
            <a:r>
              <a:rPr lang="es-MX" sz="2400" b="1" dirty="0">
                <a:latin typeface="+mn-lt"/>
              </a:rPr>
              <a:t>estudios de investigación</a:t>
            </a:r>
            <a:r>
              <a:rPr lang="es-MX" sz="2400" dirty="0">
                <a:latin typeface="+mn-lt"/>
              </a:rPr>
              <a:t> relacionados con la salud de las y los escolares.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400" b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755650" y="1268413"/>
            <a:ext cx="7777163" cy="504031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9217" name="1 CuadroTexto"/>
          <p:cNvSpPr txBox="1">
            <a:spLocks noChangeArrowheads="1"/>
          </p:cNvSpPr>
          <p:nvPr/>
        </p:nvSpPr>
        <p:spPr bwMode="auto">
          <a:xfrm>
            <a:off x="227013" y="1179513"/>
            <a:ext cx="842486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 b="1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>
              <a:solidFill>
                <a:srgbClr val="000000"/>
              </a:solidFill>
              <a:latin typeface="Adobe Caslon Pro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s-MX" sz="2000" b="1">
              <a:solidFill>
                <a:srgbClr val="000000"/>
              </a:solidFill>
              <a:latin typeface="Adobe Caslon Pro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3850" y="117466"/>
            <a:ext cx="6553200" cy="95410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Estrategias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4077072"/>
            <a:ext cx="3167757" cy="2085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4005064"/>
            <a:ext cx="3025775" cy="2087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556792"/>
            <a:ext cx="3025775" cy="22322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624" y="1556792"/>
            <a:ext cx="3384376" cy="2016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039" y="116632"/>
            <a:ext cx="180020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5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764704"/>
            <a:ext cx="8568630" cy="701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b="1" i="1" dirty="0">
                <a:latin typeface="+mn-lt"/>
              </a:rPr>
              <a:t>Estrategia 3. </a:t>
            </a:r>
            <a:r>
              <a:rPr lang="es-MX" sz="2400" b="1" i="1" dirty="0">
                <a:solidFill>
                  <a:srgbClr val="C0504D"/>
                </a:solidFill>
                <a:latin typeface="+mn-lt"/>
              </a:rPr>
              <a:t>Acceso a los servicios preventivos de salud y referencia para la atención de escolares </a:t>
            </a:r>
            <a:endParaRPr lang="es-MX" sz="2400" b="1" i="1" dirty="0" smtClean="0">
              <a:solidFill>
                <a:srgbClr val="C0504D"/>
              </a:solidFill>
              <a:latin typeface="+mn-lt"/>
            </a:endParaRPr>
          </a:p>
          <a:p>
            <a:endParaRPr lang="es-ES_tradnl" sz="2400" i="1" dirty="0">
              <a:solidFill>
                <a:srgbClr val="C0504D"/>
              </a:solidFill>
              <a:latin typeface="+mn-lt"/>
            </a:endParaRPr>
          </a:p>
          <a:p>
            <a:r>
              <a:rPr lang="es-MX" sz="2400" dirty="0">
                <a:latin typeface="+mn-lt"/>
              </a:rPr>
              <a:t>3.1. Garantizar que la comunidad educativa cuente con las </a:t>
            </a:r>
            <a:r>
              <a:rPr lang="es-MX" sz="2400" b="1" dirty="0">
                <a:latin typeface="+mn-lt"/>
              </a:rPr>
              <a:t>cartillas nacionales de salud actualizadas y con esquemas completos de vacunación. </a:t>
            </a:r>
            <a:endParaRPr lang="es-MX" sz="2400" b="1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3.2. Realización periódica de </a:t>
            </a:r>
            <a:r>
              <a:rPr lang="es-MX" sz="2400" b="1" dirty="0">
                <a:latin typeface="+mn-lt"/>
              </a:rPr>
              <a:t>valoraciones clínicas del estado de salud física general, nutricional, </a:t>
            </a:r>
            <a:r>
              <a:rPr lang="es-MX" sz="2400" b="1" dirty="0" smtClean="0">
                <a:latin typeface="+mn-lt"/>
              </a:rPr>
              <a:t>visual, auditiva, postural, psicosocial entre otras, con </a:t>
            </a:r>
            <a:r>
              <a:rPr lang="es-MX" sz="2400" b="1" dirty="0">
                <a:latin typeface="+mn-lt"/>
              </a:rPr>
              <a:t>la consiguiente referencia</a:t>
            </a:r>
            <a:r>
              <a:rPr lang="es-MX" sz="2400" dirty="0">
                <a:latin typeface="+mn-lt"/>
              </a:rPr>
              <a:t> a servicios de salud en caso necesario.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3.3. Realización periódica de </a:t>
            </a:r>
            <a:r>
              <a:rPr lang="es-MX" sz="2400" b="1" dirty="0">
                <a:latin typeface="+mn-lt"/>
              </a:rPr>
              <a:t>valoraciones clínicas del estado de salud psicosocial con la consiguiente referencia </a:t>
            </a:r>
            <a:r>
              <a:rPr lang="es-MX" sz="2400" dirty="0">
                <a:latin typeface="+mn-lt"/>
              </a:rPr>
              <a:t>a los servicios de salud correspondientes para su atención. 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400" b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6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17466"/>
            <a:ext cx="6553200" cy="95410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Estrategias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1196752"/>
            <a:ext cx="2881436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789040"/>
            <a:ext cx="30243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7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789040"/>
            <a:ext cx="2448272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3789040"/>
            <a:ext cx="2880320" cy="2376264"/>
          </a:xfrm>
          <a:prstGeom prst="rect">
            <a:avLst/>
          </a:prstGeom>
        </p:spPr>
      </p:pic>
      <p:pic>
        <p:nvPicPr>
          <p:cNvPr id="16" name="Picture 11" descr="ANd9GcRQbD5OF6ebnMiOLuQQqS5uvvlDdcKfdGiCHTDK5Q_ngzCk-07xwBpPiSslK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28" y="1124744"/>
            <a:ext cx="2952328" cy="23042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8264" y="1124744"/>
            <a:ext cx="20882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2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17466"/>
            <a:ext cx="6553200" cy="95410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Salud</a:t>
            </a:r>
          </a:p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Estrategias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</p:txBody>
      </p:sp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184" y="1268760"/>
            <a:ext cx="25209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7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5157192"/>
            <a:ext cx="2520280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789040"/>
            <a:ext cx="2520280" cy="252028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8" y="1196752"/>
            <a:ext cx="27363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25209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6642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872" y="3717032"/>
            <a:ext cx="237626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1052736"/>
            <a:ext cx="8568630" cy="664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b="1" i="1" dirty="0">
                <a:latin typeface="+mn-lt"/>
              </a:rPr>
              <a:t>Estrategia 4. </a:t>
            </a:r>
            <a:r>
              <a:rPr lang="es-MX" sz="2400" b="1" i="1" dirty="0">
                <a:solidFill>
                  <a:srgbClr val="C0504D"/>
                </a:solidFill>
                <a:latin typeface="+mn-lt"/>
              </a:rPr>
              <a:t>Creación, desarrollo y fortalecimiento de entornos físicos y psicosociales favorables a la </a:t>
            </a:r>
            <a:r>
              <a:rPr lang="es-MX" sz="2400" b="1" i="1" dirty="0" smtClean="0">
                <a:solidFill>
                  <a:srgbClr val="C0504D"/>
                </a:solidFill>
                <a:latin typeface="+mn-lt"/>
              </a:rPr>
              <a:t>salud</a:t>
            </a:r>
          </a:p>
          <a:p>
            <a:endParaRPr lang="es-ES_tradnl" sz="2400" i="1" dirty="0">
              <a:solidFill>
                <a:srgbClr val="C0504D"/>
              </a:solidFill>
              <a:latin typeface="+mn-lt"/>
            </a:endParaRPr>
          </a:p>
          <a:p>
            <a:r>
              <a:rPr lang="es-MX" sz="2400" dirty="0">
                <a:latin typeface="+mn-lt"/>
              </a:rPr>
              <a:t>4.1. Establecimiento, desarrollo y mejora de acciones y rutinas escolares que promuevan la </a:t>
            </a:r>
            <a:r>
              <a:rPr lang="es-MX" sz="2400" b="1" dirty="0">
                <a:latin typeface="+mn-lt"/>
              </a:rPr>
              <a:t>activación física y la alimentación correcta </a:t>
            </a:r>
            <a:r>
              <a:rPr lang="es-MX" sz="2400" dirty="0">
                <a:latin typeface="+mn-lt"/>
              </a:rPr>
              <a:t>dentro y fuera del ámbito escolar. 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4.2. Establecimiento, desarrollo y mejora de acciones dirigidas a contar con la </a:t>
            </a:r>
            <a:r>
              <a:rPr lang="es-MX" sz="2400" b="1" dirty="0">
                <a:latin typeface="+mn-lt"/>
              </a:rPr>
              <a:t>disponibilidad de agua corriente, permanente, potable y segura para el consumo humano.  </a:t>
            </a:r>
            <a:endParaRPr lang="es-MX" sz="2400" b="1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4.3. Establecimiento, desarrollo y mejora de acciones dirigidas al </a:t>
            </a:r>
            <a:r>
              <a:rPr lang="es-MX" sz="2400" b="1" dirty="0">
                <a:latin typeface="+mn-lt"/>
              </a:rPr>
              <a:t>adecuado manejo de basura, mantenimiento del plantel en general y sanitarios en condiciones higiénicas y funcionales</a:t>
            </a:r>
            <a:r>
              <a:rPr lang="es-MX" sz="2400" dirty="0">
                <a:latin typeface="+mn-lt"/>
              </a:rPr>
              <a:t>. 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400" b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20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1052736"/>
            <a:ext cx="856863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MX" sz="2400" b="1" dirty="0" smtClean="0">
              <a:solidFill>
                <a:srgbClr val="C00000"/>
              </a:solidFill>
              <a:latin typeface="+mn-lt"/>
              <a:ea typeface="Microsoft JhengHei"/>
              <a:cs typeface="Arial"/>
            </a:endParaRPr>
          </a:p>
          <a:p>
            <a:r>
              <a:rPr lang="es-MX" sz="2400" b="1" dirty="0">
                <a:latin typeface="+mn-lt"/>
              </a:rPr>
              <a:t>Estrategia 4. </a:t>
            </a:r>
            <a:r>
              <a:rPr lang="es-MX" sz="2400" b="1" dirty="0">
                <a:solidFill>
                  <a:srgbClr val="C0504D"/>
                </a:solidFill>
                <a:latin typeface="+mn-lt"/>
              </a:rPr>
              <a:t>Creación, desarrollo y fortalecimiento de entornos físicos y psicosociales favorables a la </a:t>
            </a:r>
            <a:r>
              <a:rPr lang="es-MX" sz="2400" b="1" dirty="0" smtClean="0">
                <a:solidFill>
                  <a:srgbClr val="C0504D"/>
                </a:solidFill>
                <a:latin typeface="+mn-lt"/>
              </a:rPr>
              <a:t>salud</a:t>
            </a:r>
          </a:p>
          <a:p>
            <a:endParaRPr lang="es-ES_tradnl" sz="2400" dirty="0">
              <a:solidFill>
                <a:srgbClr val="C0504D"/>
              </a:solidFill>
              <a:latin typeface="+mn-lt"/>
            </a:endParaRPr>
          </a:p>
          <a:p>
            <a:r>
              <a:rPr lang="es-MX" sz="2400" dirty="0" smtClean="0">
                <a:latin typeface="+mn-lt"/>
              </a:rPr>
              <a:t>4.4</a:t>
            </a:r>
            <a:r>
              <a:rPr lang="es-MX" sz="2400" dirty="0">
                <a:latin typeface="+mn-lt"/>
              </a:rPr>
              <a:t>. Establecimiento, desarrollo y mejora de acciones dirigidas garantizar condiciones para el </a:t>
            </a:r>
            <a:r>
              <a:rPr lang="es-MX" sz="2400" b="1" dirty="0">
                <a:latin typeface="+mn-lt"/>
              </a:rPr>
              <a:t>acceso físico de escolares con discapacidad.   </a:t>
            </a:r>
            <a:endParaRPr lang="es-MX" sz="2400" b="1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4.5. Establecimiento, desarrollo y mejora de  </a:t>
            </a:r>
            <a:r>
              <a:rPr lang="es-MX" sz="2400" b="1" dirty="0">
                <a:latin typeface="+mn-lt"/>
              </a:rPr>
              <a:t>actividades artísticas, deportivas, del cuidado del medio ambiente y de acción social solidaria y recíproca dentro y fuera </a:t>
            </a:r>
            <a:r>
              <a:rPr lang="es-MX" sz="2400" dirty="0">
                <a:latin typeface="+mn-lt"/>
              </a:rPr>
              <a:t>de la escuela, entre otras.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400" b="1" dirty="0">
              <a:solidFill>
                <a:prstClr val="black"/>
              </a:solidFill>
              <a:latin typeface="+mn-lt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27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3921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rgbClr val="C0504D"/>
                </a:solidFill>
                <a:latin typeface="Adobe Caslon Pro Bold"/>
              </a:rPr>
              <a:t>Programa Escuela y </a:t>
            </a:r>
            <a:r>
              <a:rPr lang="es-MX" sz="2800" b="1" dirty="0" smtClean="0">
                <a:solidFill>
                  <a:srgbClr val="C0504D"/>
                </a:solidFill>
                <a:latin typeface="Adobe Caslon Pro Bold"/>
              </a:rPr>
              <a:t>Salud 2013-2018</a:t>
            </a:r>
            <a:endParaRPr lang="es-MX" sz="2800" b="1" dirty="0">
              <a:solidFill>
                <a:srgbClr val="C0504D"/>
              </a:solidFill>
              <a:latin typeface="Adobe Caslon Pro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850" y="764704"/>
            <a:ext cx="8568630" cy="664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400" dirty="0">
              <a:latin typeface="+mn-lt"/>
            </a:endParaRPr>
          </a:p>
          <a:p>
            <a:r>
              <a:rPr lang="es-MX" sz="2400" b="1" i="1" dirty="0">
                <a:latin typeface="+mn-lt"/>
              </a:rPr>
              <a:t>Estrategia 5. </a:t>
            </a:r>
            <a:r>
              <a:rPr lang="es-MX" sz="2400" b="1" i="1" dirty="0">
                <a:solidFill>
                  <a:srgbClr val="C0504D"/>
                </a:solidFill>
                <a:latin typeface="+mn-lt"/>
              </a:rPr>
              <a:t>Actualización, adecuación y mejoramiento del  sistema de programación, presupuestación, información, supervisión y evaluación del programa </a:t>
            </a:r>
            <a:endParaRPr lang="es-MX" sz="2400" b="1" i="1" dirty="0" smtClean="0">
              <a:solidFill>
                <a:srgbClr val="C0504D"/>
              </a:solidFill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5.1. Alineación y fortalecimiento de las herramientas utilizadas para la </a:t>
            </a:r>
            <a:r>
              <a:rPr lang="es-MX" sz="2400" b="1" dirty="0">
                <a:latin typeface="+mn-lt"/>
              </a:rPr>
              <a:t>programación- presupuestación</a:t>
            </a:r>
            <a:r>
              <a:rPr lang="es-MX" sz="2400" dirty="0" smtClean="0">
                <a:latin typeface="+mn-lt"/>
              </a:rPr>
              <a:t>.</a:t>
            </a: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5.2. Establecer un mecanismo de mejora para la utilización y seguimiento del </a:t>
            </a:r>
            <a:r>
              <a:rPr lang="es-MX" sz="2400" b="1" dirty="0">
                <a:latin typeface="+mn-lt"/>
              </a:rPr>
              <a:t>Sistema de Información en Salud (SIS) </a:t>
            </a:r>
            <a:r>
              <a:rPr lang="es-MX" sz="2400" dirty="0">
                <a:latin typeface="+mn-lt"/>
              </a:rPr>
              <a:t>en apoyo a las  entidades federativas</a:t>
            </a:r>
            <a:r>
              <a:rPr lang="es-MX" sz="2400" dirty="0" smtClean="0">
                <a:latin typeface="+mn-lt"/>
              </a:rPr>
              <a:t>.</a:t>
            </a: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5.3. Renovar y fortalecer el programa de </a:t>
            </a:r>
            <a:r>
              <a:rPr lang="es-MX" sz="2400" b="1" dirty="0">
                <a:latin typeface="+mn-lt"/>
              </a:rPr>
              <a:t>supervisión integral</a:t>
            </a:r>
            <a:r>
              <a:rPr lang="es-MX" sz="2400" dirty="0">
                <a:latin typeface="+mn-lt"/>
              </a:rPr>
              <a:t>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5.4. Desarrollar </a:t>
            </a:r>
            <a:r>
              <a:rPr lang="es-MX" sz="2400" b="1" dirty="0">
                <a:latin typeface="+mn-lt"/>
              </a:rPr>
              <a:t>evaluaciones periódicas</a:t>
            </a:r>
            <a:r>
              <a:rPr lang="es-MX" sz="2400" dirty="0">
                <a:latin typeface="+mn-lt"/>
              </a:rPr>
              <a:t> de la eficacia,</a:t>
            </a:r>
            <a:endParaRPr lang="es-ES_tradnl" sz="2400" dirty="0">
              <a:latin typeface="+mn-lt"/>
            </a:endParaRPr>
          </a:p>
          <a:p>
            <a:r>
              <a:rPr lang="es-MX" sz="2400" dirty="0">
                <a:latin typeface="+mn-lt"/>
              </a:rPr>
              <a:t> eficiencia y efectividad de las acciones del programa. </a:t>
            </a:r>
            <a:endParaRPr lang="es-ES_tradnl" sz="2400" dirty="0">
              <a:latin typeface="+mn-lt"/>
            </a:endParaRPr>
          </a:p>
          <a:p>
            <a:pPr algn="just">
              <a:spcAft>
                <a:spcPts val="0"/>
              </a:spcAft>
            </a:pPr>
            <a:endParaRPr lang="es-MX" sz="2200" b="1" dirty="0">
              <a:solidFill>
                <a:prstClr val="black"/>
              </a:solidFill>
              <a:latin typeface="Adobe Caslon Pro" pitchFamily="18" charset="0"/>
              <a:ea typeface="Microsoft JhengHei"/>
              <a:cs typeface="Arial"/>
            </a:endParaRPr>
          </a:p>
          <a:p>
            <a:pPr algn="just">
              <a:spcAft>
                <a:spcPts val="0"/>
              </a:spcAft>
            </a:pPr>
            <a:endParaRPr lang="es-MX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16632"/>
            <a:ext cx="194421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0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179512" y="377825"/>
            <a:ext cx="6588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  <a:cs typeface="+mn-cs"/>
              </a:rPr>
              <a:t>Instrumentos de Información</a:t>
            </a:r>
            <a:endParaRPr lang="es-ES" sz="2000" b="1" dirty="0">
              <a:solidFill>
                <a:srgbClr val="006600"/>
              </a:solidFill>
              <a:cs typeface="+mn-cs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12"/>
          <p:cNvSpPr>
            <a:spLocks noChangeArrowheads="1"/>
          </p:cNvSpPr>
          <p:nvPr/>
        </p:nvSpPr>
        <p:spPr bwMode="auto">
          <a:xfrm>
            <a:off x="755650" y="1341438"/>
            <a:ext cx="777557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sz="2400" b="1">
                <a:solidFill>
                  <a:srgbClr val="FFFFFF"/>
                </a:solidFill>
                <a:latin typeface="Adobe Caslon Pro" pitchFamily="18" charset="0"/>
                <a:cs typeface="+mn-cs"/>
              </a:rPr>
              <a:t>Sistema Nacional de Información en Salud  (SIS</a:t>
            </a:r>
            <a:r>
              <a:rPr lang="es-MX" b="1">
                <a:solidFill>
                  <a:srgbClr val="FFFFFF"/>
                </a:solidFill>
                <a:latin typeface="Adobe Caslon Pro" pitchFamily="18" charset="0"/>
                <a:cs typeface="+mn-cs"/>
              </a:rPr>
              <a:t>)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1187450" y="1844675"/>
            <a:ext cx="7343775" cy="338455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Alumnos Detectados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Alumnos Referidos a unidad de salud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Alumnos Atendidos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Escuelas Incorporadas al Programa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Escuelas en Proceso de Certificación (Bandera Blanca)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Escuelas Certificadas como Promotoras de la Salud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Detecciones de problemas frecuentes de salud escolar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b="1" dirty="0">
                <a:solidFill>
                  <a:prstClr val="white"/>
                </a:solidFill>
                <a:cs typeface="Arial" charset="0"/>
              </a:rPr>
              <a:t>Municipios que realizan acciones dirigidas a modificar determinantes de salud de los alumnos ( Se elimina)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Talleres de Promoción de la Salud Escolares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MX" dirty="0">
                <a:solidFill>
                  <a:prstClr val="white"/>
                </a:solidFill>
              </a:rPr>
              <a:t>Talleres de Promoción de la Salud Docentes</a:t>
            </a:r>
            <a:endParaRPr lang="es-MX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3558" name="8 CuadroTexto"/>
          <p:cNvSpPr txBox="1">
            <a:spLocks noChangeArrowheads="1"/>
          </p:cNvSpPr>
          <p:nvPr/>
        </p:nvSpPr>
        <p:spPr bwMode="auto">
          <a:xfrm rot="-5400000">
            <a:off x="-615950" y="3216275"/>
            <a:ext cx="3384550" cy="6413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>
                <a:solidFill>
                  <a:srgbClr val="FFFFFF"/>
                </a:solidFill>
              </a:rPr>
              <a:t>Preescolar – Primaria - Secundaria</a:t>
            </a:r>
          </a:p>
        </p:txBody>
      </p:sp>
      <p:sp>
        <p:nvSpPr>
          <p:cNvPr id="23559" name="Text Box 15"/>
          <p:cNvSpPr txBox="1">
            <a:spLocks noChangeArrowheads="1"/>
          </p:cNvSpPr>
          <p:nvPr/>
        </p:nvSpPr>
        <p:spPr bwMode="auto">
          <a:xfrm>
            <a:off x="755650" y="5373688"/>
            <a:ext cx="7775575" cy="70788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000" b="1" dirty="0">
                <a:solidFill>
                  <a:srgbClr val="0000FF"/>
                </a:solidFill>
                <a:latin typeface="Adobe Caslon Pro" pitchFamily="18" charset="0"/>
                <a:ea typeface="BatangChe" pitchFamily="49" charset="-127"/>
                <a:cs typeface="+mn-cs"/>
              </a:rPr>
              <a:t>2013, se agrega: Alumnas y Alumnos con Cartilla Nacional de Salud Activa y Nivel Medio Superior</a:t>
            </a:r>
            <a:endParaRPr lang="es-ES" sz="2000" b="1" dirty="0">
              <a:solidFill>
                <a:srgbClr val="0000FF"/>
              </a:solidFill>
              <a:latin typeface="Adobe Caslon Pro" pitchFamily="18" charset="0"/>
              <a:ea typeface="BatangChe" pitchFamily="49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33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51520" y="396081"/>
            <a:ext cx="6588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  <a:cs typeface="+mn-cs"/>
              </a:rPr>
              <a:t>Avances por variables</a:t>
            </a:r>
            <a:endParaRPr lang="es-ES" sz="2000" b="1" dirty="0">
              <a:solidFill>
                <a:srgbClr val="006600"/>
              </a:solidFill>
              <a:cs typeface="+mn-cs"/>
            </a:endParaRP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190"/>
            <a:ext cx="9144000" cy="587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30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112474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+mn-lt"/>
              </a:rPr>
              <a:t>L</a:t>
            </a: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124744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C0504D"/>
                </a:solidFill>
                <a:latin typeface="+mn-lt"/>
              </a:rPr>
              <a:t>Hi</a:t>
            </a:r>
            <a:r>
              <a:rPr lang="es-MX" sz="2400" b="1" dirty="0" smtClean="0">
                <a:solidFill>
                  <a:srgbClr val="C0504D"/>
                </a:solidFill>
                <a:latin typeface="+mn-lt"/>
              </a:rPr>
              <a:t>pertensión: </a:t>
            </a:r>
          </a:p>
          <a:p>
            <a:r>
              <a:rPr lang="es-MX" sz="2400" dirty="0" smtClean="0">
                <a:solidFill>
                  <a:srgbClr val="C0504D"/>
                </a:solidFill>
                <a:latin typeface="+mn-lt"/>
              </a:rPr>
              <a:t>5.4%</a:t>
            </a:r>
            <a:r>
              <a:rPr lang="es-MX" sz="2400" dirty="0" smtClean="0">
                <a:latin typeface="+mn-lt"/>
              </a:rPr>
              <a:t>de </a:t>
            </a:r>
            <a:r>
              <a:rPr lang="es-MX" sz="2400" dirty="0">
                <a:latin typeface="+mn-lt"/>
              </a:rPr>
              <a:t>niños con sobrepeso sufren hipertensión. 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  <a:p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Agua potable: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 </a:t>
            </a:r>
            <a:endParaRPr lang="es-ES_tradnl" sz="2400" b="1" dirty="0">
              <a:solidFill>
                <a:srgbClr val="C00000"/>
              </a:solidFill>
              <a:latin typeface="+mn-lt"/>
            </a:endParaRPr>
          </a:p>
          <a:p>
            <a:r>
              <a:rPr lang="es-MX" sz="2400" b="1" dirty="0">
                <a:solidFill>
                  <a:srgbClr val="C0504D"/>
                </a:solidFill>
                <a:latin typeface="+mn-lt"/>
              </a:rPr>
              <a:t>El 42% </a:t>
            </a:r>
            <a:r>
              <a:rPr lang="es-MX" sz="2400" dirty="0">
                <a:latin typeface="+mn-lt"/>
              </a:rPr>
              <a:t>de las escuelas públicas no ofrecen agua potable gratuita para el consumo humano. </a:t>
            </a:r>
            <a:endParaRPr lang="es-ES_tradnl" sz="2400" dirty="0">
              <a:latin typeface="+mn-lt"/>
            </a:endParaRPr>
          </a:p>
          <a:p>
            <a:r>
              <a:rPr lang="es-MX" sz="2400" dirty="0"/>
              <a:t> </a:t>
            </a:r>
            <a:endParaRPr lang="es-ES_tradnl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13176"/>
            <a:ext cx="252027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41168"/>
            <a:ext cx="280918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371703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Infecciones respiratorias:</a:t>
            </a:r>
            <a:r>
              <a:rPr lang="es-MX" sz="24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s-MX" sz="2400" dirty="0" smtClean="0">
                <a:solidFill>
                  <a:srgbClr val="C00000"/>
                </a:solidFill>
                <a:latin typeface="+mn-lt"/>
              </a:rPr>
            </a:br>
            <a:r>
              <a:rPr lang="es-MX" sz="2400" dirty="0" smtClean="0">
                <a:solidFill>
                  <a:srgbClr val="C00000"/>
                </a:solidFill>
                <a:latin typeface="+mn-lt"/>
              </a:rPr>
              <a:t>El </a:t>
            </a:r>
            <a:r>
              <a:rPr lang="es-MX" sz="2400" dirty="0">
                <a:solidFill>
                  <a:srgbClr val="C00000"/>
                </a:solidFill>
                <a:latin typeface="+mn-lt"/>
              </a:rPr>
              <a:t>42%  </a:t>
            </a:r>
            <a:r>
              <a:rPr lang="es-MX" sz="2400" dirty="0">
                <a:latin typeface="+mn-lt"/>
              </a:rPr>
              <a:t>presentaron infecciones respiratorias agudas en las 2 últimas semanas. </a:t>
            </a:r>
          </a:p>
        </p:txBody>
      </p:sp>
    </p:spTree>
    <p:extLst>
      <p:ext uri="{BB962C8B-B14F-4D97-AF65-F5344CB8AC3E}">
        <p14:creationId xmlns:p14="http://schemas.microsoft.com/office/powerpoint/2010/main" val="35748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colaboración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potencian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el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objetivo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del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506265"/>
            <a:ext cx="8568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 smtClean="0">
                <a:solidFill>
                  <a:srgbClr val="C0504D"/>
                </a:solidFill>
              </a:rPr>
              <a:t>Jornadas de lucha contra el </a:t>
            </a:r>
            <a:r>
              <a:rPr lang="es-ES_tradnl" sz="2400" b="1" u="sng" dirty="0" smtClean="0">
                <a:solidFill>
                  <a:srgbClr val="C0504D"/>
                </a:solidFill>
              </a:rPr>
              <a:t>Dengue </a:t>
            </a:r>
            <a:r>
              <a:rPr lang="es-ES_tradnl" sz="2400" b="1" dirty="0" smtClean="0">
                <a:solidFill>
                  <a:srgbClr val="C0504D"/>
                </a:solidFill>
              </a:rPr>
              <a:t>en el ámbito escolar:</a:t>
            </a:r>
          </a:p>
          <a:p>
            <a:pPr lvl="0"/>
            <a:r>
              <a:rPr lang="es-ES_tradnl" dirty="0" smtClean="0">
                <a:solidFill>
                  <a:srgbClr val="C0504D"/>
                </a:solidFill>
              </a:rPr>
              <a:t> 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s-ES_tradnl" dirty="0" smtClean="0">
                <a:solidFill>
                  <a:srgbClr val="C0504D"/>
                </a:solidFill>
              </a:rPr>
              <a:t>Eli</a:t>
            </a:r>
            <a:r>
              <a:rPr lang="es-ES_tradnl" sz="2400" dirty="0" smtClean="0">
                <a:solidFill>
                  <a:srgbClr val="C0504D"/>
                </a:solidFill>
                <a:latin typeface="Calibri"/>
                <a:cs typeface="Calibri"/>
              </a:rPr>
              <a:t>minación </a:t>
            </a:r>
            <a:r>
              <a:rPr lang="es-ES_tradnl" sz="2400" dirty="0">
                <a:solidFill>
                  <a:srgbClr val="C0504D"/>
                </a:solidFill>
                <a:latin typeface="Calibri"/>
                <a:cs typeface="Calibri"/>
              </a:rPr>
              <a:t>de </a:t>
            </a:r>
            <a:r>
              <a:rPr lang="es-ES_tradnl" sz="2400" dirty="0" smtClean="0">
                <a:solidFill>
                  <a:srgbClr val="C0504D"/>
                </a:solidFill>
                <a:latin typeface="Calibri"/>
                <a:cs typeface="Calibri"/>
              </a:rPr>
              <a:t>criaderos</a:t>
            </a:r>
            <a:r>
              <a:rPr lang="es-ES_tradnl" sz="2400" dirty="0" smtClean="0">
                <a:latin typeface="Calibri"/>
                <a:cs typeface="Calibri"/>
              </a:rPr>
              <a:t>: recolección </a:t>
            </a:r>
            <a:r>
              <a:rPr lang="es-ES_tradnl" sz="2400" dirty="0">
                <a:latin typeface="Calibri"/>
                <a:cs typeface="Calibri"/>
              </a:rPr>
              <a:t>de desechos solidos  y buena disposición final. </a:t>
            </a:r>
            <a:endParaRPr lang="es-ES_tradnl" sz="2400" dirty="0" smtClean="0">
              <a:latin typeface="Calibri"/>
              <a:cs typeface="Calibri"/>
            </a:endParaRPr>
          </a:p>
          <a:p>
            <a:pPr marL="285750" lvl="0" indent="-285750">
              <a:buFont typeface="Wingdings" charset="2"/>
              <a:buChar char="ü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s-ES_tradnl" sz="2400" dirty="0" smtClean="0">
                <a:latin typeface="Calibri"/>
                <a:cs typeface="Calibri"/>
              </a:rPr>
              <a:t>Promover las acciones para contar </a:t>
            </a:r>
            <a:r>
              <a:rPr lang="es-ES_tradnl" sz="2400" dirty="0">
                <a:latin typeface="Calibri"/>
                <a:cs typeface="Calibri"/>
              </a:rPr>
              <a:t>con </a:t>
            </a:r>
            <a:r>
              <a:rPr lang="es-ES_tradnl" sz="2400" dirty="0">
                <a:solidFill>
                  <a:srgbClr val="C0504D"/>
                </a:solidFill>
                <a:latin typeface="Calibri"/>
                <a:cs typeface="Calibri"/>
              </a:rPr>
              <a:t>agua segura: corriente, entubada y si se encuentra en depósitos que estos se encuentren debidamente  tapados. </a:t>
            </a:r>
            <a:endParaRPr lang="es-ES_tradnl" sz="2400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ü"/>
            </a:pPr>
            <a:endParaRPr lang="es-ES_tradnl" sz="2400" dirty="0">
              <a:solidFill>
                <a:srgbClr val="C0504D"/>
              </a:solidFill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s-ES_tradnl" sz="2400" dirty="0">
                <a:latin typeface="Calibri"/>
                <a:cs typeface="Calibri"/>
              </a:rPr>
              <a:t>Fomento entre la población escolar de la importancia de contar con espacios educativos libres de transmisión y de criaderos de mosquitos a través de:</a:t>
            </a:r>
          </a:p>
          <a:p>
            <a:pPr lvl="1"/>
            <a:r>
              <a:rPr lang="es-ES_tradnl" sz="2400" dirty="0" smtClean="0">
                <a:latin typeface="Calibri"/>
                <a:cs typeface="Calibri"/>
              </a:rPr>
              <a:t>. 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835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268760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i="1" dirty="0">
                <a:solidFill>
                  <a:srgbClr val="C0504D"/>
                </a:solidFill>
              </a:rPr>
              <a:t>Jornadas de lucha contra el </a:t>
            </a:r>
            <a:r>
              <a:rPr lang="es-ES_tradnl" sz="2400" b="1" i="1" u="sng" dirty="0">
                <a:solidFill>
                  <a:srgbClr val="C0504D"/>
                </a:solidFill>
              </a:rPr>
              <a:t>Dengue </a:t>
            </a:r>
            <a:r>
              <a:rPr lang="es-ES_tradnl" sz="2400" b="1" i="1" dirty="0">
                <a:solidFill>
                  <a:srgbClr val="C0504D"/>
                </a:solidFill>
              </a:rPr>
              <a:t>en el ámbito escolar: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solidFill>
                  <a:schemeClr val="accent2"/>
                </a:solidFill>
                <a:latin typeface="Calibri"/>
                <a:cs typeface="Calibri"/>
              </a:rPr>
              <a:t>Capacitación y actualización </a:t>
            </a:r>
            <a:r>
              <a:rPr lang="es-ES_tradnl" sz="2400" dirty="0" smtClean="0">
                <a:latin typeface="Calibri"/>
                <a:cs typeface="Calibri"/>
              </a:rPr>
              <a:t>del </a:t>
            </a:r>
            <a:r>
              <a:rPr lang="es-ES_tradnl" sz="2400" dirty="0">
                <a:latin typeface="Calibri"/>
                <a:cs typeface="Calibri"/>
              </a:rPr>
              <a:t>personal sobre la </a:t>
            </a:r>
            <a:r>
              <a:rPr lang="es-ES_tradnl" sz="2400" dirty="0" smtClean="0">
                <a:latin typeface="Calibri"/>
                <a:cs typeface="Calibri"/>
              </a:rPr>
              <a:t>enfermedad, </a:t>
            </a:r>
            <a:r>
              <a:rPr lang="es-ES_tradnl" sz="2400" dirty="0">
                <a:latin typeface="Calibri"/>
                <a:cs typeface="Calibri"/>
              </a:rPr>
              <a:t>síntomas, signos, complicaciones, </a:t>
            </a:r>
            <a:r>
              <a:rPr lang="es-ES_tradnl" sz="2400" dirty="0" err="1">
                <a:latin typeface="Calibri"/>
                <a:cs typeface="Calibri"/>
              </a:rPr>
              <a:t>ovitrampas</a:t>
            </a:r>
            <a:r>
              <a:rPr lang="es-ES_tradnl" sz="2400" dirty="0">
                <a:latin typeface="Calibri"/>
                <a:cs typeface="Calibri"/>
              </a:rPr>
              <a:t>, prevención personal, en viviendas y </a:t>
            </a:r>
            <a:r>
              <a:rPr lang="es-ES_tradnl" sz="2400" dirty="0" smtClean="0">
                <a:latin typeface="Calibri"/>
                <a:cs typeface="Calibri"/>
              </a:rPr>
              <a:t>comunitaria.</a:t>
            </a:r>
          </a:p>
          <a:p>
            <a:pPr marL="342900" indent="-342900">
              <a:buFont typeface="Wingdings" charset="2"/>
              <a:buChar char="ü"/>
            </a:pPr>
            <a:endParaRPr lang="es-ES_tradnl" sz="2400" dirty="0" smtClean="0">
              <a:latin typeface="Calibri"/>
              <a:cs typeface="Calibri"/>
            </a:endParaRP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solidFill>
                  <a:srgbClr val="C0504D"/>
                </a:solidFill>
                <a:latin typeface="Calibri"/>
                <a:cs typeface="Calibri"/>
              </a:rPr>
              <a:t>Actividades </a:t>
            </a:r>
            <a:r>
              <a:rPr lang="es-ES_tradnl" sz="2400" dirty="0">
                <a:solidFill>
                  <a:srgbClr val="C0504D"/>
                </a:solidFill>
                <a:latin typeface="Calibri"/>
                <a:cs typeface="Calibri"/>
              </a:rPr>
              <a:t>de enseñanza-aprendizaje </a:t>
            </a:r>
            <a:r>
              <a:rPr lang="es-ES_tradnl" sz="2400" dirty="0">
                <a:latin typeface="Calibri"/>
                <a:cs typeface="Calibri"/>
              </a:rPr>
              <a:t>y de acuerdo al nivel educativo: Jornadas de: “Lava-tapa-voltea y tira”, dibujos, desfiles alusivos, obras de teatro, carteles, mensajes, </a:t>
            </a:r>
            <a:r>
              <a:rPr lang="es-ES_tradnl" sz="2400" dirty="0" smtClean="0">
                <a:latin typeface="Calibri"/>
                <a:cs typeface="Calibri"/>
              </a:rPr>
              <a:t>foros, debates  </a:t>
            </a:r>
            <a:r>
              <a:rPr lang="es-ES_tradnl" sz="2400" dirty="0">
                <a:latin typeface="Calibri"/>
                <a:cs typeface="Calibri"/>
              </a:rPr>
              <a:t>y conferencias. </a:t>
            </a:r>
          </a:p>
          <a:p>
            <a:pPr marL="342900" indent="-342900">
              <a:buFont typeface="Wingdings" charset="2"/>
              <a:buChar char="ü"/>
            </a:pPr>
            <a:endParaRPr lang="es-ES_tradnl" sz="2400" dirty="0">
              <a:latin typeface="Calibri"/>
              <a:cs typeface="Calibri"/>
            </a:endParaRP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>
                <a:latin typeface="Calibri"/>
                <a:cs typeface="Calibri"/>
              </a:rPr>
              <a:t>F</a:t>
            </a:r>
            <a:r>
              <a:rPr lang="es-ES_tradnl" sz="2400" dirty="0" smtClean="0">
                <a:latin typeface="Calibri"/>
                <a:cs typeface="Calibri"/>
              </a:rPr>
              <a:t>ortalecer </a:t>
            </a:r>
            <a:r>
              <a:rPr lang="es-ES_tradnl" sz="2400" dirty="0">
                <a:latin typeface="Calibri"/>
                <a:cs typeface="Calibri"/>
              </a:rPr>
              <a:t>al interior del </a:t>
            </a:r>
            <a:r>
              <a:rPr lang="es-ES_tradnl" sz="2400" dirty="0">
                <a:solidFill>
                  <a:srgbClr val="C0504D"/>
                </a:solidFill>
                <a:latin typeface="Calibri"/>
                <a:cs typeface="Calibri"/>
              </a:rPr>
              <a:t>Comité Intersectorial de Lucha contra el Dengue, </a:t>
            </a:r>
            <a:r>
              <a:rPr lang="es-ES_tradnl" sz="2400" dirty="0">
                <a:latin typeface="Calibri"/>
                <a:cs typeface="Calibri"/>
              </a:rPr>
              <a:t>el vínculo, acuerdo y coordinación </a:t>
            </a:r>
            <a:r>
              <a:rPr lang="es-ES_tradnl" sz="2400" dirty="0">
                <a:solidFill>
                  <a:srgbClr val="C0504D"/>
                </a:solidFill>
                <a:latin typeface="Calibri"/>
                <a:cs typeface="Calibri"/>
              </a:rPr>
              <a:t>con las autoridades educativas</a:t>
            </a:r>
            <a:r>
              <a:rPr lang="es-ES_tradnl" sz="2400" dirty="0">
                <a:latin typeface="Calibri"/>
                <a:cs typeface="Calibri"/>
              </a:rPr>
              <a:t>, para cumplir con los objetivos establecidos. 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271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77933C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62365"/>
            <a:ext cx="8712968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b="1" dirty="0" smtClean="0">
                <a:solidFill>
                  <a:srgbClr val="C0504D"/>
                </a:solidFill>
                <a:latin typeface="Calibri"/>
                <a:cs typeface="Calibri"/>
              </a:rPr>
              <a:t>CENADIC---CONADIC</a:t>
            </a:r>
          </a:p>
          <a:p>
            <a:pPr marL="342900" lvl="0" indent="-342900">
              <a:buFont typeface="Wingdings" charset="2"/>
              <a:buChar char="v"/>
            </a:pPr>
            <a:endParaRPr lang="es-ES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v"/>
            </a:pPr>
            <a:r>
              <a:rPr lang="es-ES" sz="2400" dirty="0" smtClean="0">
                <a:latin typeface="Calibri"/>
                <a:cs typeface="Calibri"/>
              </a:rPr>
              <a:t>Vinculación </a:t>
            </a:r>
            <a:r>
              <a:rPr lang="es-ES" sz="2400" dirty="0">
                <a:latin typeface="Calibri"/>
                <a:cs typeface="Calibri"/>
              </a:rPr>
              <a:t>y coordinación </a:t>
            </a:r>
            <a:r>
              <a:rPr lang="es-ES" sz="2400" dirty="0" smtClean="0">
                <a:latin typeface="Calibri"/>
                <a:cs typeface="Calibri"/>
              </a:rPr>
              <a:t>con los </a:t>
            </a:r>
            <a:r>
              <a:rPr lang="es-ES" sz="2400" dirty="0">
                <a:latin typeface="Calibri"/>
                <a:cs typeface="Calibri"/>
              </a:rPr>
              <a:t>Comités Estatales contra la Adicciones (CECAS), las Unidades de Especialidades Médicas (</a:t>
            </a:r>
            <a:r>
              <a:rPr lang="es-ES" sz="2400" dirty="0" err="1">
                <a:latin typeface="Calibri"/>
                <a:cs typeface="Calibri"/>
              </a:rPr>
              <a:t>UNEME´s</a:t>
            </a:r>
            <a:r>
              <a:rPr lang="es-ES" sz="2400" dirty="0">
                <a:latin typeface="Calibri"/>
                <a:cs typeface="Calibri"/>
              </a:rPr>
              <a:t>), los Centro de Atención Primaria a las Adicciones (</a:t>
            </a:r>
            <a:r>
              <a:rPr lang="es-ES" sz="2400" dirty="0" err="1">
                <a:latin typeface="Calibri"/>
                <a:cs typeface="Calibri"/>
              </a:rPr>
              <a:t>CAPA´s</a:t>
            </a:r>
            <a:r>
              <a:rPr lang="es-ES" sz="2400" dirty="0">
                <a:latin typeface="Calibri"/>
                <a:cs typeface="Calibri"/>
              </a:rPr>
              <a:t>. Centros Nueva Vida)</a:t>
            </a:r>
            <a:r>
              <a:rPr lang="es-ES" sz="2400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v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v"/>
            </a:pPr>
            <a:r>
              <a:rPr lang="es-ES" sz="2400" dirty="0">
                <a:latin typeface="Calibri"/>
                <a:cs typeface="Calibri"/>
              </a:rPr>
              <a:t>Realización de reuniones de </a:t>
            </a:r>
            <a:r>
              <a:rPr lang="es-ES" sz="2400" dirty="0" smtClean="0">
                <a:latin typeface="Calibri"/>
                <a:cs typeface="Calibri"/>
              </a:rPr>
              <a:t>planeación, </a:t>
            </a:r>
            <a:r>
              <a:rPr lang="es-ES" sz="2400" b="1" dirty="0" smtClean="0">
                <a:latin typeface="Calibri"/>
                <a:cs typeface="Calibri"/>
              </a:rPr>
              <a:t>delimitar </a:t>
            </a:r>
            <a:r>
              <a:rPr lang="es-ES" sz="2400" b="1" dirty="0">
                <a:latin typeface="Calibri"/>
                <a:cs typeface="Calibri"/>
              </a:rPr>
              <a:t>los universos </a:t>
            </a:r>
            <a:r>
              <a:rPr lang="es-ES" sz="2400" dirty="0">
                <a:latin typeface="Calibri"/>
                <a:cs typeface="Calibri"/>
              </a:rPr>
              <a:t>de escuelas secundarias incorporadas que se trabajaran, número de grupos y escolares correspondientes. </a:t>
            </a:r>
            <a:endParaRPr lang="es-ES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v"/>
            </a:pPr>
            <a:endParaRPr lang="es-ES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v"/>
            </a:pPr>
            <a:r>
              <a:rPr lang="es-ES" sz="2400" dirty="0">
                <a:latin typeface="Calibri"/>
                <a:cs typeface="Calibri"/>
              </a:rPr>
              <a:t>E</a:t>
            </a:r>
            <a:r>
              <a:rPr lang="es-ES" sz="2400" dirty="0" smtClean="0">
                <a:latin typeface="Calibri"/>
                <a:cs typeface="Calibri"/>
              </a:rPr>
              <a:t>l trabajo se focalizará en </a:t>
            </a:r>
            <a:r>
              <a:rPr lang="es-ES" sz="2400" dirty="0">
                <a:latin typeface="Calibri"/>
                <a:cs typeface="Calibri"/>
              </a:rPr>
              <a:t>las 57 demarcaciones (48 municipios, 2 delegaciones del Distrito Federal  7 zonas metropolitanas), </a:t>
            </a:r>
            <a:r>
              <a:rPr lang="es-ES" sz="2400" dirty="0" smtClean="0">
                <a:latin typeface="Calibri"/>
                <a:cs typeface="Calibri"/>
              </a:rPr>
              <a:t>del  Programa Nacional de Prevención de la Violencia y la Delincuencia (PNPSVD).</a:t>
            </a: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460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77933C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496973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b="1" dirty="0" smtClean="0">
                <a:solidFill>
                  <a:srgbClr val="C0504D"/>
                </a:solidFill>
                <a:latin typeface="Calibri"/>
                <a:cs typeface="Calibri"/>
              </a:rPr>
              <a:t>CENADIC-CONADIC</a:t>
            </a:r>
          </a:p>
          <a:p>
            <a:pPr lvl="0"/>
            <a:endParaRPr lang="es-ES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s-ES" sz="2400" b="1" dirty="0" smtClean="0">
                <a:latin typeface="Calibri"/>
                <a:cs typeface="Calibri"/>
              </a:rPr>
              <a:t>Capacitación </a:t>
            </a:r>
            <a:r>
              <a:rPr lang="es-ES" sz="2400" b="1" dirty="0">
                <a:latin typeface="Calibri"/>
                <a:cs typeface="Calibri"/>
              </a:rPr>
              <a:t>al personal estatal y jurisdiccional </a:t>
            </a:r>
            <a:r>
              <a:rPr lang="es-ES" sz="2400" dirty="0" smtClean="0">
                <a:latin typeface="Calibri"/>
                <a:cs typeface="Calibri"/>
              </a:rPr>
              <a:t>sobre: generalidades </a:t>
            </a:r>
            <a:r>
              <a:rPr lang="es-ES" sz="2400" dirty="0">
                <a:latin typeface="Calibri"/>
                <a:cs typeface="Calibri"/>
              </a:rPr>
              <a:t>de adicciones, prevención, consejo breve a través del Método IDEAS, Modelo de Atención de la Unidades de Especialidades Médicas (UNEME)-Centro de Atención Primaria a las Adicciones (CAPA). Esta capacitación estará a cargo de los Comités Estatales contra la Adicciones (CECAS</a:t>
            </a:r>
            <a:r>
              <a:rPr lang="es-ES" sz="2400" dirty="0" smtClean="0">
                <a:latin typeface="Calibri"/>
                <a:cs typeface="Calibri"/>
              </a:rPr>
              <a:t>).</a:t>
            </a:r>
          </a:p>
          <a:p>
            <a:pPr marL="342900" lvl="0" indent="-342900">
              <a:buFont typeface="Wingdings" charset="2"/>
              <a:buChar char="Ø"/>
            </a:pPr>
            <a:endParaRPr lang="es-ES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s-ES" sz="2400" b="1" dirty="0" smtClean="0">
                <a:latin typeface="Calibri"/>
                <a:cs typeface="Calibri"/>
              </a:rPr>
              <a:t>Sensibilización </a:t>
            </a:r>
            <a:r>
              <a:rPr lang="es-ES" sz="2400" b="1" dirty="0">
                <a:latin typeface="Calibri"/>
                <a:cs typeface="Calibri"/>
              </a:rPr>
              <a:t>y capacitación a la comunidad educativa </a:t>
            </a:r>
            <a:r>
              <a:rPr lang="es-ES" sz="2400" dirty="0">
                <a:latin typeface="Calibri"/>
                <a:cs typeface="Calibri"/>
              </a:rPr>
              <a:t>sobre los determinantes personales, ambientales y sociales de las adicciones, con énfasis en la prevención y la promoción de determinantes y factores protectores psicosociales.</a:t>
            </a: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485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77933C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71657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b="1" dirty="0" smtClean="0">
                <a:solidFill>
                  <a:srgbClr val="C0504D"/>
                </a:solidFill>
                <a:latin typeface="Calibri"/>
                <a:cs typeface="Calibri"/>
              </a:rPr>
              <a:t>CENADIC-CONADIC</a:t>
            </a:r>
          </a:p>
          <a:p>
            <a:pPr marL="342900" lvl="0" indent="-342900">
              <a:buFont typeface="Wingdings" charset="2"/>
              <a:buChar char="Ø"/>
            </a:pPr>
            <a:endParaRPr lang="es-ES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s-ES" sz="2400" b="1" dirty="0" smtClean="0">
                <a:latin typeface="Calibri"/>
                <a:cs typeface="Calibri"/>
              </a:rPr>
              <a:t>Coordinación </a:t>
            </a:r>
            <a:r>
              <a:rPr lang="es-ES" sz="2400" b="1" dirty="0">
                <a:latin typeface="Calibri"/>
                <a:cs typeface="Calibri"/>
              </a:rPr>
              <a:t>con las UNEME-CAPA</a:t>
            </a:r>
            <a:r>
              <a:rPr lang="es-ES" sz="2400" dirty="0">
                <a:latin typeface="Calibri"/>
                <a:cs typeface="Calibri"/>
              </a:rPr>
              <a:t> para la atención y seguimiento de escolares con problemas de adicciones o en situación de riesgo, así como para la realización de tamizajes en escolares. </a:t>
            </a:r>
            <a:endParaRPr lang="es-ES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endParaRPr lang="es-ES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s-ES" sz="2400" b="1" dirty="0" smtClean="0">
                <a:latin typeface="Calibri"/>
                <a:cs typeface="Calibri"/>
              </a:rPr>
              <a:t>Universo:</a:t>
            </a:r>
            <a:r>
              <a:rPr lang="es-ES" sz="2400" dirty="0" smtClean="0">
                <a:latin typeface="Calibri"/>
                <a:cs typeface="Calibri"/>
              </a:rPr>
              <a:t> Escuelas secundarias incorporadas al Programa que ya estén con Bandera Blanca</a:t>
            </a:r>
          </a:p>
          <a:p>
            <a:pPr marL="342900" lvl="0" indent="-342900">
              <a:buFont typeface="Wingdings" charset="2"/>
              <a:buChar char="Ø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s-ES" sz="2400" b="1" dirty="0">
                <a:latin typeface="Calibri"/>
                <a:cs typeface="Calibri"/>
              </a:rPr>
              <a:t>Aplicación de tamizajes </a:t>
            </a:r>
            <a:r>
              <a:rPr lang="es-ES" sz="2400" dirty="0">
                <a:latin typeface="Calibri"/>
                <a:cs typeface="Calibri"/>
              </a:rPr>
              <a:t>por parte del personal de las UNEME-CAPA y se registrará en la Cartilla Nacional de Salud. </a:t>
            </a:r>
            <a:endParaRPr lang="es-ES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Ø"/>
            </a:pP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796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77933C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7165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charset="2"/>
              <a:buChar char="Ø"/>
            </a:pPr>
            <a:endParaRPr lang="es-ES_tradnl" sz="2400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291982"/>
            <a:ext cx="8568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dirty="0" smtClean="0">
                <a:solidFill>
                  <a:srgbClr val="C0504D"/>
                </a:solidFill>
                <a:latin typeface="Calibri"/>
                <a:cs typeface="Calibri"/>
              </a:rPr>
              <a:t>Acciones que coadyuvan al Progrma Nacional de Prevencion social de la Violencia y la Delincuencia (PNPSD)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s-MX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s-MX" sz="2400" dirty="0" smtClean="0">
                <a:solidFill>
                  <a:prstClr val="black"/>
                </a:solidFill>
                <a:latin typeface="Calibri"/>
                <a:cs typeface="Calibri"/>
              </a:rPr>
              <a:t>1. Impartición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talleres de capacitación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dirigidos a la comunidad educativa con </a:t>
            </a:r>
            <a:r>
              <a:rPr lang="es-MX" sz="2400" dirty="0" smtClean="0">
                <a:solidFill>
                  <a:prstClr val="black"/>
                </a:solidFill>
                <a:latin typeface="Calibri"/>
                <a:cs typeface="Calibri"/>
              </a:rPr>
              <a:t>temas relacionados con la prevenciòn de la violencia en general y en el ambito escolar . Impulsar las “Habilidades para la Vida” y los servicios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y factores protectores psicosociales que previenen la violencia y eliminan la </a:t>
            </a:r>
            <a:r>
              <a:rPr lang="es-MX" sz="2400" dirty="0" smtClean="0">
                <a:solidFill>
                  <a:prstClr val="black"/>
                </a:solidFill>
                <a:latin typeface="Calibri"/>
                <a:cs typeface="Calibri"/>
              </a:rPr>
              <a:t>violencia”.</a:t>
            </a:r>
            <a:endParaRPr lang="es-MX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s-MX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dirty="0" smtClean="0">
                <a:solidFill>
                  <a:prstClr val="black"/>
                </a:solidFill>
                <a:latin typeface="Calibri"/>
                <a:cs typeface="Calibri"/>
              </a:rPr>
              <a:t>2. Desarrollar </a:t>
            </a: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y fortalecer actividades artísticas, deportivas, de cuidado del medio ambiente y de acción social solidaria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y de conformación de grupos orientados a f</a:t>
            </a: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ortalecer la identidad,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 la equidad y el desarrollo de los derechos.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/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50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3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77933C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27165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dirty="0">
                <a:solidFill>
                  <a:srgbClr val="C0504D"/>
                </a:solidFill>
                <a:latin typeface="Calibri"/>
                <a:cs typeface="Calibri"/>
              </a:rPr>
              <a:t>Acciones que coadyuvan al Progrma Nacional de Prevencion social de la Violencia y la Delincuencia (PNPSD)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2226345"/>
            <a:ext cx="849694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s-MX" dirty="0" smtClean="0">
                <a:solidFill>
                  <a:prstClr val="black"/>
                </a:solidFill>
                <a:latin typeface="Adobe Caslon Pro" pitchFamily="18" charset="0"/>
              </a:rPr>
              <a:t>3. </a:t>
            </a:r>
            <a:r>
              <a:rPr lang="es-MX" sz="2400" b="1" dirty="0" smtClean="0">
                <a:solidFill>
                  <a:prstClr val="black"/>
                </a:solidFill>
                <a:latin typeface="Calibri"/>
                <a:cs typeface="Calibri"/>
              </a:rPr>
              <a:t>Fortalecer </a:t>
            </a: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la vinculación y coordinación con el sector educativo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, asociaciones de padres de familia, consejos y comités y organismos públicos.</a:t>
            </a: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endParaRPr lang="es-MX" sz="2400" b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s-MX" sz="2400" b="1" dirty="0" smtClean="0">
                <a:solidFill>
                  <a:prstClr val="black"/>
                </a:solidFill>
                <a:latin typeface="Calibri"/>
                <a:cs typeface="Calibri"/>
              </a:rPr>
              <a:t>Aplicaciòn de </a:t>
            </a:r>
            <a:r>
              <a:rPr lang="es-MX" sz="2400" b="1" u="sng" dirty="0" smtClean="0">
                <a:solidFill>
                  <a:prstClr val="black"/>
                </a:solidFill>
                <a:latin typeface="Calibri"/>
                <a:cs typeface="Calibri"/>
              </a:rPr>
              <a:t>cuestionarios </a:t>
            </a:r>
            <a:r>
              <a:rPr lang="es-MX" sz="2400" b="1" u="sng" dirty="0">
                <a:solidFill>
                  <a:prstClr val="black"/>
                </a:solidFill>
                <a:latin typeface="Calibri"/>
                <a:cs typeface="Calibri"/>
              </a:rPr>
              <a:t>de detecciones de violencia, adicciones</a:t>
            </a: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 y riesgos a la salud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que permitan la detección oportuna de alumnas, alumnos en situación de violencia</a:t>
            </a:r>
            <a:r>
              <a:rPr lang="es-MX" sz="2400" dirty="0" smtClean="0">
                <a:solidFill>
                  <a:prstClr val="black"/>
                </a:solidFill>
                <a:latin typeface="Calibri"/>
                <a:cs typeface="Calibri"/>
              </a:rPr>
              <a:t>. (Tamizajes CENADIC)</a:t>
            </a:r>
            <a:endParaRPr lang="es-MX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endParaRPr lang="es-MX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55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Establecer mecanismos de referencia de los alumnos violentados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hacia los centros de atención especializados.</a:t>
            </a:r>
          </a:p>
        </p:txBody>
      </p:sp>
    </p:spTree>
    <p:extLst>
      <p:ext uri="{BB962C8B-B14F-4D97-AF65-F5344CB8AC3E}">
        <p14:creationId xmlns:p14="http://schemas.microsoft.com/office/powerpoint/2010/main" val="3072254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612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200" dirty="0" smtClean="0">
                <a:latin typeface="Calibri"/>
                <a:cs typeface="Calibri"/>
              </a:rPr>
              <a:t>Solicitud, Entrega</a:t>
            </a:r>
            <a:r>
              <a:rPr lang="es-MX" sz="2200" dirty="0">
                <a:latin typeface="Calibri"/>
                <a:cs typeface="Calibri"/>
              </a:rPr>
              <a:t>, activación y actualización de </a:t>
            </a:r>
            <a:r>
              <a:rPr lang="es-MX" sz="2200" b="1" dirty="0" smtClean="0">
                <a:latin typeface="Calibri"/>
                <a:cs typeface="Calibri"/>
              </a:rPr>
              <a:t>Cartillas Nacionales de Salud de </a:t>
            </a:r>
            <a:r>
              <a:rPr lang="es-MX" sz="2200" b="1" dirty="0">
                <a:latin typeface="Calibri"/>
                <a:cs typeface="Calibri"/>
              </a:rPr>
              <a:t>adolescentes.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200" dirty="0" smtClean="0">
                <a:latin typeface="Calibri"/>
                <a:cs typeface="Calibri"/>
              </a:rPr>
              <a:t>Impartir </a:t>
            </a:r>
            <a:r>
              <a:rPr lang="es-MX" sz="2200" b="1" dirty="0" smtClean="0">
                <a:latin typeface="Calibri"/>
                <a:cs typeface="Calibri"/>
              </a:rPr>
              <a:t>Talleres </a:t>
            </a:r>
            <a:r>
              <a:rPr lang="es-MX" sz="2200" b="1" dirty="0">
                <a:latin typeface="Calibri"/>
                <a:cs typeface="Calibri"/>
              </a:rPr>
              <a:t>de promoción de la </a:t>
            </a:r>
            <a:r>
              <a:rPr lang="es-MX" sz="2200" b="1" dirty="0" smtClean="0">
                <a:latin typeface="Calibri"/>
                <a:cs typeface="Calibri"/>
              </a:rPr>
              <a:t>salud </a:t>
            </a:r>
            <a:r>
              <a:rPr lang="es-MX" sz="2200" dirty="0" smtClean="0">
                <a:latin typeface="Calibri"/>
                <a:cs typeface="Calibri"/>
              </a:rPr>
              <a:t>en</a:t>
            </a:r>
            <a:r>
              <a:rPr lang="en-US" sz="2200" dirty="0" smtClean="0">
                <a:latin typeface="Calibri"/>
                <a:cs typeface="Calibri"/>
              </a:rPr>
              <a:t> l</a:t>
            </a:r>
            <a:r>
              <a:rPr lang="es-MX" sz="2200" dirty="0" smtClean="0">
                <a:latin typeface="Calibri"/>
                <a:cs typeface="Calibri"/>
              </a:rPr>
              <a:t>a Adolescencia a Docentes, Escolares, Madres, Padres y Comites o Comsejos. </a:t>
            </a:r>
            <a:endParaRPr lang="es-MX" sz="2200" dirty="0">
              <a:latin typeface="Calibri"/>
              <a:cs typeface="Calibri"/>
            </a:endParaRP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200" b="1" dirty="0" smtClean="0">
                <a:latin typeface="Calibri"/>
                <a:cs typeface="Calibri"/>
              </a:rPr>
              <a:t>Valoraciones </a:t>
            </a:r>
            <a:r>
              <a:rPr lang="es-MX" sz="2200" b="1" dirty="0">
                <a:latin typeface="Calibri"/>
                <a:cs typeface="Calibri"/>
              </a:rPr>
              <a:t>clínicas, vigilancia nutricional y detecciones</a:t>
            </a:r>
            <a:r>
              <a:rPr lang="es-MX" sz="2200" b="1" dirty="0" smtClean="0">
                <a:latin typeface="Calibri"/>
                <a:cs typeface="Calibri"/>
              </a:rPr>
              <a:t>. Orientaciòn y consejerìa</a:t>
            </a:r>
            <a:endParaRPr lang="es-MX" sz="2200" b="1" dirty="0">
              <a:latin typeface="Calibri"/>
              <a:cs typeface="Calibri"/>
            </a:endParaRP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200" dirty="0">
                <a:latin typeface="Calibri"/>
                <a:cs typeface="Calibri"/>
              </a:rPr>
              <a:t>Activación física y/o actividades deportivas.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200" dirty="0">
                <a:latin typeface="Calibri"/>
                <a:cs typeface="Calibri"/>
              </a:rPr>
              <a:t>Actividades </a:t>
            </a:r>
            <a:r>
              <a:rPr lang="es-MX" sz="2200" dirty="0" smtClean="0">
                <a:latin typeface="Calibri"/>
                <a:cs typeface="Calibri"/>
              </a:rPr>
              <a:t>artísticas </a:t>
            </a:r>
            <a:endParaRPr lang="es-MX" sz="2200" dirty="0">
              <a:latin typeface="Calibri"/>
              <a:cs typeface="Calibri"/>
            </a:endParaRP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200" dirty="0" smtClean="0">
                <a:latin typeface="Calibri"/>
                <a:cs typeface="Calibri"/>
              </a:rPr>
              <a:t>Realizar Debates </a:t>
            </a:r>
            <a:endParaRPr lang="es-MX" sz="2200" dirty="0">
              <a:latin typeface="Calibri"/>
              <a:cs typeface="Calibri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188640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504D"/>
                </a:solidFill>
                <a:latin typeface="Calibri"/>
                <a:cs typeface="Calibri"/>
              </a:rPr>
              <a:t>CENSIA</a:t>
            </a:r>
            <a:r>
              <a:rPr lang="en-US" sz="2200" b="1" dirty="0" smtClean="0">
                <a:solidFill>
                  <a:srgbClr val="C0504D"/>
                </a:solidFill>
              </a:rPr>
              <a:t>/PASA: </a:t>
            </a:r>
            <a:r>
              <a:rPr lang="en-US" sz="2200" b="1" dirty="0" err="1" smtClean="0">
                <a:solidFill>
                  <a:srgbClr val="C0504D"/>
                </a:solidFill>
              </a:rPr>
              <a:t>Semana</a:t>
            </a:r>
            <a:r>
              <a:rPr lang="en-US" sz="2200" b="1" dirty="0" smtClean="0">
                <a:solidFill>
                  <a:srgbClr val="C0504D"/>
                </a:solidFill>
              </a:rPr>
              <a:t> </a:t>
            </a:r>
            <a:r>
              <a:rPr lang="en-US" sz="2200" b="1" dirty="0" err="1" smtClean="0">
                <a:solidFill>
                  <a:srgbClr val="C0504D"/>
                </a:solidFill>
              </a:rPr>
              <a:t>Nacional</a:t>
            </a:r>
            <a:r>
              <a:rPr lang="en-US" sz="2200" b="1" dirty="0" smtClean="0">
                <a:solidFill>
                  <a:srgbClr val="C0504D"/>
                </a:solidFill>
              </a:rPr>
              <a:t> de la </a:t>
            </a:r>
            <a:r>
              <a:rPr lang="en-US" sz="2200" b="1" dirty="0" err="1" smtClean="0">
                <a:solidFill>
                  <a:srgbClr val="C0504D"/>
                </a:solidFill>
              </a:rPr>
              <a:t>Adolescencia</a:t>
            </a:r>
            <a:r>
              <a:rPr lang="en-US" sz="2200" b="1" dirty="0" smtClean="0">
                <a:solidFill>
                  <a:srgbClr val="C0504D"/>
                </a:solidFill>
              </a:rPr>
              <a:t> (</a:t>
            </a:r>
            <a:r>
              <a:rPr lang="en-US" sz="2200" b="1" dirty="0" err="1" smtClean="0">
                <a:solidFill>
                  <a:srgbClr val="C0504D"/>
                </a:solidFill>
              </a:rPr>
              <a:t>Septiembre</a:t>
            </a:r>
            <a:r>
              <a:rPr lang="en-US" sz="2200" b="1" dirty="0" smtClean="0">
                <a:solidFill>
                  <a:srgbClr val="C0504D"/>
                </a:solidFill>
              </a:rPr>
              <a:t> 2013) </a:t>
            </a:r>
            <a:endParaRPr lang="en-US" sz="2200" b="1" dirty="0">
              <a:solidFill>
                <a:srgbClr val="C0504D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65104"/>
            <a:ext cx="2371725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966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23850" y="2348880"/>
            <a:ext cx="82804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s-ES" sz="2200" b="1" dirty="0">
              <a:solidFill>
                <a:srgbClr val="C0504D"/>
              </a:solidFill>
              <a:latin typeface="Adobe Caslon Pro" charset="0"/>
              <a:ea typeface="Times New Roman" charset="0"/>
            </a:endParaRPr>
          </a:p>
          <a:p>
            <a:pPr marL="800100" lvl="1" indent="-342900" algn="just" eaLnBrk="0" hangingPunct="0">
              <a:buFont typeface="Arial" charset="0"/>
              <a:buNone/>
            </a:pPr>
            <a:r>
              <a:rPr lang="es-MX" sz="2200" b="1" dirty="0" smtClean="0">
                <a:latin typeface="Adobe Caslon Pro Bold" charset="0"/>
                <a:ea typeface="Times New Roman" charset="0"/>
              </a:rPr>
              <a:t>Universo de trabajo: 1,000</a:t>
            </a:r>
            <a:r>
              <a:rPr lang="es-MX" sz="2200" dirty="0" smtClean="0">
                <a:latin typeface="Adobe Caslon Pro Bold" charset="0"/>
                <a:ea typeface="Times New Roman" charset="0"/>
              </a:rPr>
              <a:t> </a:t>
            </a:r>
            <a:r>
              <a:rPr lang="es-MX" sz="2200" dirty="0">
                <a:latin typeface="Adobe Caslon Pro" charset="0"/>
                <a:ea typeface="Times New Roman" charset="0"/>
              </a:rPr>
              <a:t>Escuelas Secundarias Públicas Incorporadas al Programa Escuela y Salud</a:t>
            </a:r>
            <a:r>
              <a:rPr lang="es-MX" sz="2200" dirty="0">
                <a:solidFill>
                  <a:schemeClr val="accent2"/>
                </a:solidFill>
                <a:latin typeface="Adobe Caslon Pro" charset="0"/>
                <a:ea typeface="Times New Roman" charset="0"/>
              </a:rPr>
              <a:t>.</a:t>
            </a:r>
          </a:p>
          <a:p>
            <a:pPr marL="800100" lvl="1" indent="-342900" algn="just" eaLnBrk="0" hangingPunct="0">
              <a:buFont typeface="Arial" charset="0"/>
              <a:buNone/>
            </a:pPr>
            <a:endParaRPr lang="es-MX" sz="2200" dirty="0">
              <a:solidFill>
                <a:schemeClr val="accent2"/>
              </a:solidFill>
              <a:latin typeface="Adobe Caslon Pro" charset="0"/>
              <a:ea typeface="Times New Roman" charset="0"/>
            </a:endParaRPr>
          </a:p>
          <a:p>
            <a:pPr marL="800100" lvl="1" indent="-342900" algn="just" eaLnBrk="0" hangingPunct="0">
              <a:buFont typeface="Arial" charset="0"/>
              <a:buNone/>
            </a:pPr>
            <a:endParaRPr lang="es-MX" sz="2200" dirty="0">
              <a:solidFill>
                <a:schemeClr val="accent2"/>
              </a:solidFill>
              <a:latin typeface="Adobe Caslon Pro" charset="0"/>
              <a:ea typeface="Times New Roman" charset="0"/>
            </a:endParaRP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453210"/>
            <a:ext cx="25908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453210"/>
            <a:ext cx="2371725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26222"/>
            <a:ext cx="2298700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4" y="-27384"/>
            <a:ext cx="60486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Acciones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colaboracion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con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otras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areas de la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Secretaria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de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que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potencias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al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Programa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Escuela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y </a:t>
            </a:r>
            <a:r>
              <a:rPr lang="en-US" sz="2400" b="1" dirty="0" err="1" smtClean="0">
                <a:solidFill>
                  <a:srgbClr val="77933C"/>
                </a:solidFill>
                <a:latin typeface="Calibri"/>
                <a:cs typeface="Calibri"/>
              </a:rPr>
              <a:t>Salud</a:t>
            </a:r>
            <a:r>
              <a:rPr lang="en-US" sz="2400" b="1" dirty="0" smtClean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77933C"/>
              </a:solidFill>
              <a:latin typeface="Calibri"/>
              <a:cs typeface="Calibri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5" y="141277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504D"/>
                </a:solidFill>
                <a:latin typeface="Calibri"/>
                <a:cs typeface="Calibri"/>
              </a:rPr>
              <a:t>CENSIA</a:t>
            </a:r>
            <a:r>
              <a:rPr lang="en-US" sz="2400" b="1" dirty="0" smtClean="0">
                <a:solidFill>
                  <a:srgbClr val="C0504D"/>
                </a:solidFill>
              </a:rPr>
              <a:t>/PASA: </a:t>
            </a:r>
            <a:r>
              <a:rPr lang="en-US" sz="2400" b="1" dirty="0" err="1" smtClean="0">
                <a:solidFill>
                  <a:srgbClr val="C0504D"/>
                </a:solidFill>
              </a:rPr>
              <a:t>Semana</a:t>
            </a:r>
            <a:r>
              <a:rPr lang="en-US" sz="2400" b="1" dirty="0" smtClean="0">
                <a:solidFill>
                  <a:srgbClr val="C0504D"/>
                </a:solidFill>
              </a:rPr>
              <a:t> </a:t>
            </a:r>
            <a:r>
              <a:rPr lang="en-US" sz="2400" b="1" dirty="0" err="1" smtClean="0">
                <a:solidFill>
                  <a:srgbClr val="C0504D"/>
                </a:solidFill>
              </a:rPr>
              <a:t>Nacional</a:t>
            </a:r>
            <a:r>
              <a:rPr lang="en-US" sz="2400" b="1" dirty="0" smtClean="0">
                <a:solidFill>
                  <a:srgbClr val="C0504D"/>
                </a:solidFill>
              </a:rPr>
              <a:t> de la </a:t>
            </a:r>
            <a:r>
              <a:rPr lang="en-US" sz="2400" b="1" dirty="0" err="1" smtClean="0">
                <a:solidFill>
                  <a:srgbClr val="C0504D"/>
                </a:solidFill>
              </a:rPr>
              <a:t>Adolescencia</a:t>
            </a:r>
            <a:r>
              <a:rPr lang="en-US" sz="2400" b="1" dirty="0" smtClean="0">
                <a:solidFill>
                  <a:srgbClr val="C0504D"/>
                </a:solidFill>
              </a:rPr>
              <a:t> (</a:t>
            </a:r>
            <a:r>
              <a:rPr lang="en-US" sz="2400" b="1" dirty="0" err="1" smtClean="0">
                <a:solidFill>
                  <a:srgbClr val="C0504D"/>
                </a:solidFill>
              </a:rPr>
              <a:t>Septiembre</a:t>
            </a:r>
            <a:r>
              <a:rPr lang="en-US" sz="2400" b="1" dirty="0" smtClean="0">
                <a:solidFill>
                  <a:srgbClr val="C0504D"/>
                </a:solidFill>
              </a:rPr>
              <a:t> 2013) </a:t>
            </a:r>
            <a:endParaRPr lang="en-US" sz="24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8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50825" y="2347913"/>
            <a:ext cx="83708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s-MX" sz="2400">
                <a:solidFill>
                  <a:srgbClr val="C00000"/>
                </a:solidFill>
                <a:latin typeface="Adobe Caslon Pro Bold" charset="0"/>
              </a:rPr>
              <a:t>1.- </a:t>
            </a:r>
            <a:r>
              <a:rPr lang="es-MX" sz="2400">
                <a:latin typeface="Adobe Caslon Pro" charset="0"/>
              </a:rPr>
              <a:t>Impartir </a:t>
            </a:r>
            <a:r>
              <a:rPr lang="es-MX" sz="2400">
                <a:latin typeface="Adobe Caslon Pro Bold" charset="0"/>
              </a:rPr>
              <a:t>talleres de promoción de la salud</a:t>
            </a:r>
            <a:r>
              <a:rPr lang="es-MX" sz="2400">
                <a:latin typeface="Adobe Caslon Pro" charset="0"/>
              </a:rPr>
              <a:t> con los temas: </a:t>
            </a:r>
            <a:r>
              <a:rPr lang="es-MX" sz="2400">
                <a:latin typeface="Adobe Caslon Pro Bold" charset="0"/>
              </a:rPr>
              <a:t>alimentación correcta-agua-actividad física y lineamientos </a:t>
            </a:r>
            <a:r>
              <a:rPr lang="es-MX" sz="2400">
                <a:latin typeface="Adobe Caslon Pro" charset="0"/>
              </a:rPr>
              <a:t>para el expendio de alimentos en las escuelas. </a:t>
            </a:r>
          </a:p>
          <a:p>
            <a:pPr algn="just" eaLnBrk="0" hangingPunct="0"/>
            <a:endParaRPr lang="es-MX" sz="2400">
              <a:latin typeface="Adobe Caslon Pro" charset="0"/>
            </a:endParaRPr>
          </a:p>
          <a:p>
            <a:pPr algn="just" eaLnBrk="0" hangingPunct="0"/>
            <a:r>
              <a:rPr lang="es-MX" sz="2400">
                <a:latin typeface="Adobe Caslon Pro" charset="0"/>
              </a:rPr>
              <a:t>Dirigidos a: </a:t>
            </a:r>
            <a:r>
              <a:rPr lang="es-MX" sz="2400" b="1">
                <a:latin typeface="Adobe Caslon Pro" charset="0"/>
              </a:rPr>
              <a:t>Docentes, escolares, madres, padres, comités y consejos escolares de participación social. </a:t>
            </a:r>
          </a:p>
          <a:p>
            <a:pPr algn="just" eaLnBrk="0" hangingPunct="0"/>
            <a:endParaRPr lang="es-MX" sz="2400">
              <a:latin typeface="Adobe Caslon Pro" charset="0"/>
            </a:endParaRPr>
          </a:p>
          <a:p>
            <a:pPr algn="just" eaLnBrk="0" hangingPunct="0"/>
            <a:endParaRPr lang="es-MX" sz="2400">
              <a:latin typeface="Adobe Caslon Pro" charset="0"/>
            </a:endParaRPr>
          </a:p>
          <a:p>
            <a:pPr algn="just" eaLnBrk="0" hangingPunct="0"/>
            <a:endParaRPr lang="es-ES" sz="2400">
              <a:latin typeface="Adobe Caslon Pro" charset="0"/>
            </a:endParaRPr>
          </a:p>
        </p:txBody>
      </p:sp>
      <p:sp>
        <p:nvSpPr>
          <p:cNvPr id="14338" name="3 Rectángulo"/>
          <p:cNvSpPr>
            <a:spLocks noChangeArrowheads="1"/>
          </p:cNvSpPr>
          <p:nvPr/>
        </p:nvSpPr>
        <p:spPr bwMode="auto">
          <a:xfrm>
            <a:off x="250825" y="188913"/>
            <a:ext cx="64087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1200">
              <a:solidFill>
                <a:srgbClr val="7F7F7F"/>
              </a:solidFill>
              <a:latin typeface="Adobe Caslon Pro" charset="0"/>
            </a:endParaRP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Subsecretaria de Prevención y Promoción de Salud</a:t>
            </a: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Dirección General de Promoción de la Salud </a:t>
            </a:r>
          </a:p>
        </p:txBody>
      </p:sp>
      <p:pic>
        <p:nvPicPr>
          <p:cNvPr id="14339" name="1 Imagen" descr="logo escuela y salud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505450"/>
            <a:ext cx="2608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0925"/>
            <a:ext cx="2089150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860925"/>
            <a:ext cx="23177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34925" y="1147763"/>
            <a:ext cx="7016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400" b="1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en</a:t>
            </a:r>
          </a:p>
          <a:p>
            <a:pPr eaLnBrk="0" hangingPunct="0">
              <a:defRPr/>
            </a:pPr>
            <a:r>
              <a:rPr lang="es-ES" sz="2400" b="1">
                <a:solidFill>
                  <a:srgbClr val="C0504D"/>
                </a:solidFill>
                <a:latin typeface="Adobe Caslon Pro Bold" charset="0"/>
                <a:cs typeface="+mn-cs"/>
              </a:rPr>
              <a:t>Escuelas Secundarias Públicas Incorporadas al PEyS:</a:t>
            </a:r>
          </a:p>
        </p:txBody>
      </p:sp>
    </p:spTree>
    <p:extLst>
      <p:ext uri="{BB962C8B-B14F-4D97-AF65-F5344CB8AC3E}">
        <p14:creationId xmlns:p14="http://schemas.microsoft.com/office/powerpoint/2010/main" val="3026145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112474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+mn-lt"/>
              </a:rPr>
              <a:t>L</a:t>
            </a: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742052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 </a:t>
            </a:r>
            <a:endParaRPr lang="es-ES_tradnl" sz="2400" dirty="0">
              <a:latin typeface="+mn-lt"/>
            </a:endParaRPr>
          </a:p>
          <a:p>
            <a:r>
              <a:rPr lang="es-ES" sz="2400" b="1" dirty="0" smtClean="0">
                <a:solidFill>
                  <a:schemeClr val="accent2"/>
                </a:solidFill>
                <a:latin typeface="+mn-lt"/>
              </a:rPr>
              <a:t>Actividad Física: </a:t>
            </a:r>
          </a:p>
          <a:p>
            <a:endParaRPr lang="es-ES" sz="2400" b="1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latin typeface="+mn-lt"/>
              </a:rPr>
              <a:t>Solo </a:t>
            </a:r>
            <a:r>
              <a:rPr lang="es-ES" sz="2400" dirty="0">
                <a:solidFill>
                  <a:srgbClr val="C0504D"/>
                </a:solidFill>
                <a:latin typeface="+mn-lt"/>
              </a:rPr>
              <a:t>3 de cada 10 niñas y niños </a:t>
            </a:r>
            <a:r>
              <a:rPr lang="es-ES" sz="2400" dirty="0">
                <a:latin typeface="+mn-lt"/>
              </a:rPr>
              <a:t>que acuden a escuelas públicas realizan </a:t>
            </a:r>
            <a:r>
              <a:rPr lang="es-ES" sz="2400" b="1" dirty="0">
                <a:solidFill>
                  <a:srgbClr val="C0504D"/>
                </a:solidFill>
                <a:latin typeface="+mn-lt"/>
              </a:rPr>
              <a:t>actividad física</a:t>
            </a:r>
            <a:r>
              <a:rPr lang="es-ES" sz="2400" dirty="0">
                <a:solidFill>
                  <a:srgbClr val="C0504D"/>
                </a:solidFill>
                <a:latin typeface="+mn-lt"/>
              </a:rPr>
              <a:t> durante 60 minutos diarios </a:t>
            </a:r>
            <a:endParaRPr lang="es-ES" sz="2400" dirty="0" smtClean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C0504D"/>
                </a:solidFill>
                <a:latin typeface="+mn-lt"/>
              </a:rPr>
              <a:t>la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mitad de los adolescentes, </a:t>
            </a: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dedican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más de 12 horas a la semana a ver televisión.  </a:t>
            </a:r>
            <a:endParaRPr lang="es-ES_tradnl" sz="2400" dirty="0">
              <a:solidFill>
                <a:srgbClr val="C0504D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3645024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MX" sz="2400" dirty="0">
                <a:solidFill>
                  <a:srgbClr val="C0504D"/>
                </a:solidFill>
                <a:latin typeface="+mn-lt"/>
              </a:rPr>
              <a:t>48.7%,</a:t>
            </a:r>
            <a:r>
              <a:rPr lang="es-MX" sz="2400" dirty="0">
                <a:latin typeface="+mn-lt"/>
              </a:rPr>
              <a:t> es decir, 5 de cada 10 escolares presentan datos de </a:t>
            </a:r>
            <a:r>
              <a:rPr lang="es-MX" sz="2400" b="1" dirty="0">
                <a:solidFill>
                  <a:schemeClr val="accent2"/>
                </a:solidFill>
                <a:latin typeface="+mn-lt"/>
              </a:rPr>
              <a:t>caries dentales</a:t>
            </a:r>
            <a:r>
              <a:rPr lang="es-MX" sz="2400" dirty="0">
                <a:solidFill>
                  <a:schemeClr val="accent2"/>
                </a:solidFill>
                <a:latin typeface="+mn-lt"/>
              </a:rPr>
              <a:t>. </a:t>
            </a:r>
            <a:endParaRPr lang="es-ES_tradnl" sz="240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MX" sz="2400" dirty="0">
                <a:latin typeface="+mn-lt"/>
              </a:rPr>
              <a:t>El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15%</a:t>
            </a:r>
            <a:r>
              <a:rPr lang="es-MX" sz="2400" dirty="0">
                <a:latin typeface="+mn-lt"/>
              </a:rPr>
              <a:t> de escolares tiene </a:t>
            </a:r>
            <a:r>
              <a:rPr lang="es-MX" sz="2400" b="1" dirty="0">
                <a:solidFill>
                  <a:schemeClr val="accent2"/>
                </a:solidFill>
                <a:latin typeface="+mn-lt"/>
              </a:rPr>
              <a:t>problemas de agudeza visual</a:t>
            </a:r>
            <a:r>
              <a:rPr lang="es-MX" sz="2400" dirty="0">
                <a:solidFill>
                  <a:schemeClr val="accent2"/>
                </a:solidFill>
                <a:latin typeface="+mn-lt"/>
              </a:rPr>
              <a:t> y </a:t>
            </a:r>
            <a:endParaRPr lang="es-ES_tradnl" sz="240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MX" sz="2400" dirty="0">
                <a:solidFill>
                  <a:srgbClr val="C0504D"/>
                </a:solidFill>
                <a:latin typeface="+mn-lt"/>
              </a:rPr>
              <a:t>32% </a:t>
            </a:r>
            <a:r>
              <a:rPr lang="es-MX" sz="2400" dirty="0">
                <a:latin typeface="+mn-lt"/>
              </a:rPr>
              <a:t>de </a:t>
            </a:r>
            <a:r>
              <a:rPr lang="es-MX" sz="2400" b="1" dirty="0">
                <a:solidFill>
                  <a:schemeClr val="accent2"/>
                </a:solidFill>
                <a:latin typeface="+mn-lt"/>
              </a:rPr>
              <a:t>problemas auditivos</a:t>
            </a:r>
            <a:r>
              <a:rPr lang="es-MX" sz="2400" dirty="0">
                <a:solidFill>
                  <a:schemeClr val="accent2"/>
                </a:solidFill>
                <a:latin typeface="+mn-lt"/>
              </a:rPr>
              <a:t>. </a:t>
            </a:r>
            <a:endParaRPr lang="es-ES_tradnl" sz="24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Picture 5" descr="ninos-viendo-tv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4744"/>
            <a:ext cx="2339752" cy="227171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-36513" y="1484784"/>
            <a:ext cx="8928101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endParaRPr lang="es-MX" sz="2200" dirty="0">
              <a:latin typeface="Adobe Caslon Pro" charset="0"/>
            </a:endParaRPr>
          </a:p>
          <a:p>
            <a:pPr algn="just"/>
            <a:r>
              <a:rPr lang="es-MX" sz="2200" dirty="0">
                <a:solidFill>
                  <a:srgbClr val="C00000"/>
                </a:solidFill>
                <a:latin typeface="Adobe Caslon Pro Bold" charset="0"/>
              </a:rPr>
              <a:t>2.- </a:t>
            </a:r>
            <a:r>
              <a:rPr lang="es-MX" sz="2200" b="1" dirty="0">
                <a:latin typeface="Adobe Caslon Pro" charset="0"/>
              </a:rPr>
              <a:t>Vigilancia nutricional, detección de problemas</a:t>
            </a:r>
          </a:p>
          <a:p>
            <a:pPr algn="just"/>
            <a:r>
              <a:rPr lang="es-MX" sz="2200" b="1" dirty="0">
                <a:latin typeface="Adobe Caslon Pro" charset="0"/>
              </a:rPr>
              <a:t>        nutricionales y referencias</a:t>
            </a:r>
            <a:r>
              <a:rPr lang="es-MX" sz="2200" dirty="0">
                <a:latin typeface="Adobe Caslon Pro" charset="0"/>
              </a:rPr>
              <a:t>: </a:t>
            </a:r>
          </a:p>
          <a:p>
            <a:pPr algn="just"/>
            <a:endParaRPr lang="es-MX" sz="2200" dirty="0">
              <a:latin typeface="Adobe Caslon Pro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s-MX" sz="2200" dirty="0">
                <a:latin typeface="Adobe Caslon Pro" charset="0"/>
              </a:rPr>
              <a:t>Medición de peso, talla, índice de masa corporal, registro en la Cartilla Nacional de Salud (CNS).</a:t>
            </a:r>
          </a:p>
          <a:p>
            <a:pPr marL="742950" lvl="1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s-MX" sz="2200" dirty="0">
                <a:latin typeface="Adobe Caslon Pro" charset="0"/>
              </a:rPr>
              <a:t>Revisar durante el evento las CNS de adolescentes, acciones y referencias que se han llevado a cabo.</a:t>
            </a:r>
          </a:p>
          <a:p>
            <a:pPr marL="742950" lvl="1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s-MX" sz="2200" dirty="0">
                <a:latin typeface="Adobe Caslon Pro" charset="0"/>
              </a:rPr>
              <a:t>Realizar referencias a las unidades de salud en caso necesario.</a:t>
            </a:r>
          </a:p>
          <a:p>
            <a:pPr marL="742950" lvl="1" indent="-285750" algn="just">
              <a:lnSpc>
                <a:spcPct val="150000"/>
              </a:lnSpc>
              <a:buFont typeface="Wingdings" charset="0"/>
              <a:buChar char="Ø"/>
            </a:pPr>
            <a:r>
              <a:rPr lang="es-MX" sz="2200" dirty="0">
                <a:latin typeface="Adobe Caslon Pro" charset="0"/>
              </a:rPr>
              <a:t>Llevar a cabo y/o  programar orientación y consejería nutricional.</a:t>
            </a:r>
          </a:p>
          <a:p>
            <a:pPr algn="just" eaLnBrk="0" hangingPunct="0"/>
            <a:endParaRPr lang="es-MX" sz="2200" dirty="0">
              <a:latin typeface="Adobe Caslon Pro" charset="0"/>
            </a:endParaRPr>
          </a:p>
          <a:p>
            <a:pPr algn="just" eaLnBrk="0" hangingPunct="0"/>
            <a:endParaRPr lang="es-ES" sz="2200" dirty="0">
              <a:latin typeface="Adobe Caslon Pro" charset="0"/>
            </a:endParaRPr>
          </a:p>
        </p:txBody>
      </p:sp>
      <p:pic>
        <p:nvPicPr>
          <p:cNvPr id="16387" name="1 Imagen" descr="logo escuela y salud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157913"/>
            <a:ext cx="11207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196975"/>
            <a:ext cx="21145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34925" y="188640"/>
            <a:ext cx="7016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4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en</a:t>
            </a:r>
          </a:p>
          <a:p>
            <a:pPr eaLnBrk="0" hangingPunct="0">
              <a:defRPr/>
            </a:pPr>
            <a:r>
              <a:rPr lang="es-ES" sz="24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Escuelas Secundarias Públicas Incorporadas al </a:t>
            </a:r>
            <a:r>
              <a:rPr lang="es-ES" sz="2400" b="1" dirty="0" err="1">
                <a:solidFill>
                  <a:srgbClr val="C0504D"/>
                </a:solidFill>
                <a:latin typeface="Adobe Caslon Pro Bold" charset="0"/>
                <a:cs typeface="+mn-cs"/>
              </a:rPr>
              <a:t>PEyS</a:t>
            </a:r>
            <a:r>
              <a:rPr lang="es-ES" sz="24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8373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45814" y="908720"/>
            <a:ext cx="8502650" cy="32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solidFill>
                  <a:srgbClr val="C00000"/>
                </a:solidFill>
                <a:latin typeface="Adobe Caslon Pro Bold" charset="0"/>
              </a:rPr>
              <a:t>3.</a:t>
            </a:r>
            <a:r>
              <a:rPr lang="es-MX" sz="2400" dirty="0">
                <a:solidFill>
                  <a:srgbClr val="C00000"/>
                </a:solidFill>
                <a:latin typeface="Adobe Caslon Pro Bold" charset="0"/>
              </a:rPr>
              <a:t>- </a:t>
            </a:r>
            <a:r>
              <a:rPr lang="es-MX" sz="2400" dirty="0">
                <a:latin typeface="Adobe Caslon Pro" charset="0"/>
              </a:rPr>
              <a:t>Realizar al menos una actividad artística durante la semana y una actividad física por día en la SNSA 2013, con el tema: </a:t>
            </a:r>
            <a:r>
              <a:rPr lang="ja-JP" altLang="es-MX" sz="2400" dirty="0">
                <a:latin typeface="Adobe Caslon Pro Bold" charset="0"/>
              </a:rPr>
              <a:t>“</a:t>
            </a:r>
            <a:r>
              <a:rPr lang="es-MX" altLang="ja-JP" sz="2400" dirty="0">
                <a:latin typeface="Adobe Caslon Pro Bold" charset="0"/>
              </a:rPr>
              <a:t>Como adolescentes, actividad física, buena nutrición y salud son nuestra actitud</a:t>
            </a:r>
            <a:r>
              <a:rPr lang="ja-JP" altLang="es-MX" sz="2400" dirty="0">
                <a:latin typeface="Adobe Caslon Pro Bold" charset="0"/>
              </a:rPr>
              <a:t>”</a:t>
            </a:r>
            <a:r>
              <a:rPr lang="es-MX" altLang="ja-JP" sz="2400" dirty="0">
                <a:latin typeface="Adobe Caslon Pro Bold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s-MX" sz="2400" dirty="0">
                <a:latin typeface="Adobe Caslon Pro" charset="0"/>
              </a:rPr>
              <a:t>				</a:t>
            </a:r>
            <a:r>
              <a:rPr lang="es-MX" sz="2400" dirty="0">
                <a:latin typeface="Adobe Caslon Pro Bold" charset="0"/>
              </a:rPr>
              <a:t>Ejemplo</a:t>
            </a:r>
            <a:r>
              <a:rPr lang="es-MX" sz="2400" dirty="0">
                <a:latin typeface="Adobe Caslon Pro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s-MX" dirty="0">
              <a:latin typeface="Adobe Caslon Pro Bold" charset="0"/>
            </a:endParaRPr>
          </a:p>
        </p:txBody>
      </p:sp>
      <p:pic>
        <p:nvPicPr>
          <p:cNvPr id="17411" name="1 Imagen" descr="logo escuela y salud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15605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1 CuadroTexto"/>
          <p:cNvSpPr txBox="1">
            <a:spLocks noChangeArrowheads="1"/>
          </p:cNvSpPr>
          <p:nvPr/>
        </p:nvSpPr>
        <p:spPr bwMode="auto">
          <a:xfrm>
            <a:off x="323354" y="3429000"/>
            <a:ext cx="33845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s-MX" sz="2000" dirty="0">
                <a:latin typeface="Adobe Caslon Pro Bold" charset="0"/>
              </a:rPr>
              <a:t>Actividades artísticas:</a:t>
            </a:r>
          </a:p>
          <a:p>
            <a:pPr eaLnBrk="1" hangingPunct="1">
              <a:buFont typeface="Courier New" charset="0"/>
              <a:buChar char="o"/>
            </a:pPr>
            <a:endParaRPr lang="es-MX" sz="2000" dirty="0">
              <a:latin typeface="Adobe Caslon Pro" charset="0"/>
            </a:endParaRP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Cine foro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Obra de teatro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Concurso de dibujo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Concurso de lemas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Concurso de baile</a:t>
            </a:r>
          </a:p>
        </p:txBody>
      </p:sp>
      <p:sp>
        <p:nvSpPr>
          <p:cNvPr id="17413" name="10 CuadroTexto"/>
          <p:cNvSpPr txBox="1">
            <a:spLocks noChangeArrowheads="1"/>
          </p:cNvSpPr>
          <p:nvPr/>
        </p:nvSpPr>
        <p:spPr bwMode="auto">
          <a:xfrm>
            <a:off x="4499993" y="3429000"/>
            <a:ext cx="460851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buFont typeface="Wingdings" charset="0"/>
              <a:buChar char="Ø"/>
            </a:pPr>
            <a:r>
              <a:rPr lang="es-MX" sz="2000" dirty="0">
                <a:latin typeface="Adobe Caslon Pro Bold" charset="0"/>
              </a:rPr>
              <a:t>Actividad física *:</a:t>
            </a:r>
          </a:p>
          <a:p>
            <a:pPr eaLnBrk="1" hangingPunct="1">
              <a:buFont typeface="Courier New" charset="0"/>
              <a:buChar char="o"/>
            </a:pPr>
            <a:endParaRPr lang="es-MX" sz="2000" dirty="0">
              <a:latin typeface="Adobe Caslon Pro" charset="0"/>
            </a:endParaRP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 smtClean="0">
                <a:latin typeface="Adobe Caslon Pro" charset="0"/>
              </a:rPr>
              <a:t>Juegos </a:t>
            </a:r>
            <a:r>
              <a:rPr lang="es-MX" sz="2000" dirty="0">
                <a:latin typeface="Adobe Caslon Pro" charset="0"/>
              </a:rPr>
              <a:t>malabares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Coreografías con salto de cuerda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Ritmos y persecuciones</a:t>
            </a:r>
          </a:p>
          <a:p>
            <a:pPr lvl="2" eaLnBrk="1" hangingPunct="1">
              <a:buFont typeface="Courier New" charset="0"/>
              <a:buChar char="o"/>
            </a:pPr>
            <a:r>
              <a:rPr lang="es-MX" sz="2000" dirty="0">
                <a:latin typeface="Adobe Caslon Pro" charset="0"/>
              </a:rPr>
              <a:t>Juegos de Baile (alto y bajo impacto)</a:t>
            </a:r>
          </a:p>
        </p:txBody>
      </p:sp>
      <p:sp>
        <p:nvSpPr>
          <p:cNvPr id="17414" name="2 CuadroTexto"/>
          <p:cNvSpPr txBox="1">
            <a:spLocks noChangeArrowheads="1"/>
          </p:cNvSpPr>
          <p:nvPr/>
        </p:nvSpPr>
        <p:spPr bwMode="auto">
          <a:xfrm>
            <a:off x="7451725" y="5516563"/>
            <a:ext cx="1441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1800">
                <a:latin typeface="Adobe Caslon Pro Bold" charset="0"/>
              </a:rPr>
              <a:t>* </a:t>
            </a:r>
            <a:r>
              <a:rPr lang="es-MX" sz="1400">
                <a:latin typeface="Adobe Caslon Pro Bold" charset="0"/>
              </a:rPr>
              <a:t>Ver Guía de Activación Física </a:t>
            </a:r>
          </a:p>
          <a:p>
            <a:pPr eaLnBrk="1" hangingPunct="1"/>
            <a:r>
              <a:rPr lang="es-MX" sz="1400">
                <a:latin typeface="Adobe Caslon Pro Bold" charset="0"/>
              </a:rPr>
              <a:t>Educación Secundaria SEP 2010 </a:t>
            </a:r>
          </a:p>
        </p:txBody>
      </p: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34925" y="44624"/>
            <a:ext cx="52571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S" sz="24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</a:t>
            </a:r>
          </a:p>
        </p:txBody>
      </p:sp>
    </p:spTree>
    <p:extLst>
      <p:ext uri="{BB962C8B-B14F-4D97-AF65-F5344CB8AC3E}">
        <p14:creationId xmlns:p14="http://schemas.microsoft.com/office/powerpoint/2010/main" val="711180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50825" y="1748828"/>
            <a:ext cx="8207375" cy="311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endParaRPr lang="es-MX" sz="2200" dirty="0">
              <a:latin typeface="Adobe Caslon Pro" charset="0"/>
            </a:endParaRPr>
          </a:p>
          <a:p>
            <a:pPr algn="just">
              <a:lnSpc>
                <a:spcPct val="150000"/>
              </a:lnSpc>
            </a:pPr>
            <a:r>
              <a:rPr lang="es-MX" sz="2200" dirty="0">
                <a:solidFill>
                  <a:srgbClr val="C00000"/>
                </a:solidFill>
                <a:latin typeface="Adobe Caslon Pro Bold" charset="0"/>
              </a:rPr>
              <a:t>4.- </a:t>
            </a:r>
            <a:r>
              <a:rPr lang="es-MX" sz="2200" dirty="0">
                <a:latin typeface="Adobe Caslon Pro" charset="0"/>
              </a:rPr>
              <a:t>Realizar al menos un evento durante la SNSA 2013 y/o concurso de </a:t>
            </a:r>
            <a:r>
              <a:rPr lang="es-MX" sz="2200" b="1" dirty="0">
                <a:latin typeface="Adobe Caslon Pro Bold" charset="0"/>
              </a:rPr>
              <a:t>oferta de alimentos </a:t>
            </a:r>
            <a:r>
              <a:rPr lang="es-MX" sz="2200" b="1" dirty="0">
                <a:latin typeface="Adobe Caslon Pro" charset="0"/>
              </a:rPr>
              <a:t>y </a:t>
            </a:r>
            <a:r>
              <a:rPr lang="es-MX" sz="2200" b="1" dirty="0">
                <a:latin typeface="Adobe Caslon Pro Bold" charset="0"/>
              </a:rPr>
              <a:t>bebidas correctas </a:t>
            </a:r>
            <a:r>
              <a:rPr lang="es-MX" sz="2200" dirty="0">
                <a:latin typeface="Adobe Caslon Pro" charset="0"/>
              </a:rPr>
              <a:t>con la participación de comités, madres, padres, consejos u otras instituciones.</a:t>
            </a:r>
          </a:p>
          <a:p>
            <a:pPr algn="just">
              <a:lnSpc>
                <a:spcPct val="150000"/>
              </a:lnSpc>
            </a:pPr>
            <a:endParaRPr lang="es-ES" sz="2200" dirty="0">
              <a:latin typeface="Adobe Caslon Pro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75200"/>
            <a:ext cx="2833687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34925" y="1147763"/>
            <a:ext cx="7016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400" b="1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en</a:t>
            </a:r>
          </a:p>
          <a:p>
            <a:pPr eaLnBrk="0" hangingPunct="0">
              <a:defRPr/>
            </a:pPr>
            <a:r>
              <a:rPr lang="es-ES" sz="2400" b="1">
                <a:solidFill>
                  <a:srgbClr val="C0504D"/>
                </a:solidFill>
                <a:latin typeface="Adobe Caslon Pro Bold" charset="0"/>
                <a:cs typeface="+mn-cs"/>
              </a:rPr>
              <a:t>Escuelas Secundarias Públicas Incorporadas al PEyS: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370388"/>
            <a:ext cx="35623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9461" name="1 Imagen" descr="logo escuela y salud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943600"/>
            <a:ext cx="15621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3 Rectángulo"/>
          <p:cNvSpPr>
            <a:spLocks noChangeArrowheads="1"/>
          </p:cNvSpPr>
          <p:nvPr/>
        </p:nvSpPr>
        <p:spPr bwMode="auto">
          <a:xfrm>
            <a:off x="250825" y="188913"/>
            <a:ext cx="64087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1200">
              <a:solidFill>
                <a:srgbClr val="7F7F7F"/>
              </a:solidFill>
              <a:latin typeface="Adobe Caslon Pro" charset="0"/>
            </a:endParaRP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Subsecretaria de Prevención y Promoción de Salud</a:t>
            </a: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Dirección General de Promoción de la Salud </a:t>
            </a:r>
          </a:p>
        </p:txBody>
      </p:sp>
    </p:spTree>
    <p:extLst>
      <p:ext uri="{BB962C8B-B14F-4D97-AF65-F5344CB8AC3E}">
        <p14:creationId xmlns:p14="http://schemas.microsoft.com/office/powerpoint/2010/main" val="1849238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23850" y="2039938"/>
            <a:ext cx="87137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200">
                <a:solidFill>
                  <a:srgbClr val="C00000"/>
                </a:solidFill>
                <a:latin typeface="Adobe Caslon Pro Bold" charset="0"/>
              </a:rPr>
              <a:t>5.- </a:t>
            </a:r>
            <a:r>
              <a:rPr lang="es-MX" sz="2200">
                <a:latin typeface="Adobe Caslon Pro" charset="0"/>
              </a:rPr>
              <a:t>Incluir en la SNSA 2013, un </a:t>
            </a:r>
            <a:r>
              <a:rPr lang="es-MX" sz="2200" b="1" u="sng">
                <a:solidFill>
                  <a:srgbClr val="C00000"/>
                </a:solidFill>
                <a:latin typeface="Adobe Caslon Pro" charset="0"/>
              </a:rPr>
              <a:t>debate </a:t>
            </a:r>
            <a:r>
              <a:rPr lang="es-MX" sz="2200">
                <a:latin typeface="Adobe Caslon Pro" charset="0"/>
              </a:rPr>
              <a:t>con temas relacionados con: </a:t>
            </a:r>
            <a:r>
              <a:rPr lang="es-MX" sz="2200" i="1">
                <a:latin typeface="Adobe Caslon Pro" charset="0"/>
              </a:rPr>
              <a:t>: </a:t>
            </a:r>
            <a:r>
              <a:rPr lang="ja-JP" altLang="es-MX" sz="2200" i="1">
                <a:latin typeface="Adobe Caslon Pro Bold" charset="0"/>
              </a:rPr>
              <a:t>“</a:t>
            </a:r>
            <a:r>
              <a:rPr lang="es-MX" altLang="ja-JP" sz="2200" i="1">
                <a:latin typeface="Adobe Caslon Pro Bold" charset="0"/>
              </a:rPr>
              <a:t>La alimentación de las y los adolescentes, situación actual, causas y alternativas de solución</a:t>
            </a:r>
            <a:r>
              <a:rPr lang="ja-JP" altLang="es-MX" sz="2200" i="1">
                <a:latin typeface="Adobe Caslon Pro Bold" charset="0"/>
              </a:rPr>
              <a:t>”</a:t>
            </a:r>
            <a:r>
              <a:rPr lang="es-MX" altLang="ja-JP" sz="2200" i="1">
                <a:latin typeface="Adobe Caslon Pro Bold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es-MX" sz="3200">
              <a:latin typeface="Adobe Caslon Pro" charset="0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endParaRPr lang="es-MX" sz="2200">
              <a:latin typeface="Adobe Caslon Pro" charset="0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endParaRPr lang="es-MX" sz="4800">
              <a:solidFill>
                <a:schemeClr val="accent2"/>
              </a:solidFill>
              <a:latin typeface="Adobe Caslon Pro" charset="0"/>
            </a:endParaRPr>
          </a:p>
        </p:txBody>
      </p:sp>
      <p:sp>
        <p:nvSpPr>
          <p:cNvPr id="20482" name="3 Rectángulo"/>
          <p:cNvSpPr>
            <a:spLocks noChangeArrowheads="1"/>
          </p:cNvSpPr>
          <p:nvPr/>
        </p:nvSpPr>
        <p:spPr bwMode="auto">
          <a:xfrm>
            <a:off x="323850" y="115888"/>
            <a:ext cx="64087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1200">
              <a:solidFill>
                <a:srgbClr val="7F7F7F"/>
              </a:solidFill>
              <a:latin typeface="Adobe Caslon Pro" charset="0"/>
            </a:endParaRP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Subsecretaria de Prevención y Promoción de Salud</a:t>
            </a: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Dirección General de Promoción de la Salud </a:t>
            </a:r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34925" y="1363663"/>
            <a:ext cx="64357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200" b="1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en</a:t>
            </a:r>
          </a:p>
          <a:p>
            <a:pPr eaLnBrk="0" hangingPunct="0">
              <a:defRPr/>
            </a:pPr>
            <a:r>
              <a:rPr lang="es-ES" sz="2200" b="1">
                <a:solidFill>
                  <a:srgbClr val="C0504D"/>
                </a:solidFill>
                <a:latin typeface="Adobe Caslon Pro Bold" charset="0"/>
                <a:cs typeface="+mn-cs"/>
              </a:rPr>
              <a:t>Escuelas Secundarias Públicas Incorporadas al PEyS:</a:t>
            </a:r>
          </a:p>
        </p:txBody>
      </p:sp>
      <p:pic>
        <p:nvPicPr>
          <p:cNvPr id="20484" name="1 Imagen" descr="logo escuela y salud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5970588"/>
            <a:ext cx="15605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040188"/>
            <a:ext cx="24415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24313"/>
            <a:ext cx="27368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0188"/>
            <a:ext cx="28082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029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CuadroTexto"/>
          <p:cNvSpPr txBox="1">
            <a:spLocks noChangeArrowheads="1"/>
          </p:cNvSpPr>
          <p:nvPr/>
        </p:nvSpPr>
        <p:spPr bwMode="auto">
          <a:xfrm>
            <a:off x="179388" y="1484313"/>
            <a:ext cx="8580437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es-MX" sz="2200" b="1">
                <a:solidFill>
                  <a:srgbClr val="C00000"/>
                </a:solidFill>
                <a:latin typeface="Adobe Caslon Pro" charset="0"/>
              </a:rPr>
              <a:t>Prohibición de publicidad </a:t>
            </a:r>
            <a:r>
              <a:rPr lang="es-MX" sz="2200">
                <a:latin typeface="Adobe Caslon Pro" charset="0"/>
              </a:rPr>
              <a:t>y promoción de alimentos </a:t>
            </a:r>
            <a:r>
              <a:rPr lang="es-MX" sz="2200">
                <a:latin typeface="Adobe Caslon Pro Bold" charset="0"/>
              </a:rPr>
              <a:t>NO</a:t>
            </a:r>
            <a:r>
              <a:rPr lang="es-MX" sz="2200">
                <a:latin typeface="Adobe Caslon Pro" charset="0"/>
              </a:rPr>
              <a:t> saludables para la población adolescente.</a:t>
            </a:r>
          </a:p>
          <a:p>
            <a:pPr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es-MX" sz="2200">
                <a:solidFill>
                  <a:srgbClr val="C00000"/>
                </a:solidFill>
                <a:latin typeface="Adobe Caslon Pro Bold" charset="0"/>
              </a:rPr>
              <a:t>Etiquetado</a:t>
            </a:r>
            <a:r>
              <a:rPr lang="es-MX" sz="2200">
                <a:latin typeface="Adobe Caslon Pro" charset="0"/>
              </a:rPr>
              <a:t> de alimentos y bebidas con claridad, informando los riesgos y promover opciones saludables.</a:t>
            </a:r>
          </a:p>
          <a:p>
            <a:pPr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es-MX" sz="2200" b="1">
                <a:solidFill>
                  <a:srgbClr val="C00000"/>
                </a:solidFill>
                <a:latin typeface="Adobe Caslon Pro Bold" charset="0"/>
              </a:rPr>
              <a:t>Proveer</a:t>
            </a:r>
            <a:r>
              <a:rPr lang="es-MX" sz="2200" b="1">
                <a:solidFill>
                  <a:srgbClr val="C00000"/>
                </a:solidFill>
                <a:latin typeface="Adobe Caslon Pro" charset="0"/>
              </a:rPr>
              <a:t> de </a:t>
            </a:r>
            <a:r>
              <a:rPr lang="es-MX" sz="2200" b="1">
                <a:solidFill>
                  <a:srgbClr val="C00000"/>
                </a:solidFill>
                <a:latin typeface="Adobe Caslon Pro Bold" charset="0"/>
              </a:rPr>
              <a:t>agua</a:t>
            </a:r>
            <a:r>
              <a:rPr lang="es-MX" sz="2200" b="1">
                <a:solidFill>
                  <a:srgbClr val="C00000"/>
                </a:solidFill>
                <a:latin typeface="Adobe Caslon Pro" charset="0"/>
              </a:rPr>
              <a:t> potable </a:t>
            </a:r>
            <a:r>
              <a:rPr lang="es-MX" sz="2200">
                <a:latin typeface="Adobe Caslon Pro" charset="0"/>
              </a:rPr>
              <a:t>en las escuelas y que sea obligatoria.</a:t>
            </a:r>
          </a:p>
          <a:p>
            <a:pPr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es-MX" sz="2200" b="1">
                <a:solidFill>
                  <a:srgbClr val="C00000"/>
                </a:solidFill>
                <a:latin typeface="Adobe Caslon Pro Bold" charset="0"/>
              </a:rPr>
              <a:t>Proporcionar</a:t>
            </a:r>
            <a:r>
              <a:rPr lang="es-MX" sz="2200" b="1">
                <a:solidFill>
                  <a:srgbClr val="C00000"/>
                </a:solidFill>
                <a:latin typeface="Adobe Caslon Pro" charset="0"/>
              </a:rPr>
              <a:t> únicamente alimentos y bebidas </a:t>
            </a:r>
            <a:r>
              <a:rPr lang="es-MX" sz="2200" b="1">
                <a:solidFill>
                  <a:srgbClr val="C00000"/>
                </a:solidFill>
                <a:latin typeface="Adobe Caslon Pro Bold" charset="0"/>
              </a:rPr>
              <a:t>saludabl</a:t>
            </a:r>
            <a:r>
              <a:rPr lang="es-MX" sz="2200">
                <a:latin typeface="Adobe Caslon Pro Bold" charset="0"/>
              </a:rPr>
              <a:t>es</a:t>
            </a:r>
            <a:r>
              <a:rPr lang="es-MX" sz="2200">
                <a:latin typeface="Adobe Caslon Pro" charset="0"/>
              </a:rPr>
              <a:t> dentro de las escuelas. (favoreciendo a productores locales).</a:t>
            </a:r>
          </a:p>
          <a:p>
            <a:pPr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es-MX" sz="2200">
                <a:latin typeface="Adobe Caslon Pro" charset="0"/>
              </a:rPr>
              <a:t>Desarrollo de </a:t>
            </a:r>
            <a:r>
              <a:rPr lang="es-MX" sz="2200">
                <a:latin typeface="Adobe Caslon Pro Bold" charset="0"/>
              </a:rPr>
              <a:t>campañas educativas </a:t>
            </a:r>
            <a:r>
              <a:rPr lang="es-MX" sz="2200">
                <a:latin typeface="Adobe Caslon Pro" charset="0"/>
              </a:rPr>
              <a:t>sobre dietas y ejercicio, </a:t>
            </a:r>
            <a:r>
              <a:rPr lang="es-MX" sz="2200" b="1">
                <a:solidFill>
                  <a:srgbClr val="C00000"/>
                </a:solidFill>
                <a:latin typeface="Adobe Caslon Pro" charset="0"/>
              </a:rPr>
              <a:t>prohibiendo el patrocinio de materiales educativos por parte de fabricantes de alimentos y bebidas no saludables.</a:t>
            </a:r>
          </a:p>
        </p:txBody>
      </p:sp>
      <p:sp>
        <p:nvSpPr>
          <p:cNvPr id="21506" name="3 Rectángulo"/>
          <p:cNvSpPr>
            <a:spLocks noChangeArrowheads="1"/>
          </p:cNvSpPr>
          <p:nvPr/>
        </p:nvSpPr>
        <p:spPr bwMode="auto">
          <a:xfrm>
            <a:off x="323850" y="115888"/>
            <a:ext cx="64087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1200">
              <a:solidFill>
                <a:srgbClr val="7F7F7F"/>
              </a:solidFill>
              <a:latin typeface="Adobe Caslon Pro" charset="0"/>
            </a:endParaRP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Subsecretaria de Prevención y Promoción de Salud</a:t>
            </a: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Dirección General de Promoción de la Salud 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4925" y="1125538"/>
            <a:ext cx="42037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200" b="1">
                <a:solidFill>
                  <a:srgbClr val="C0504D"/>
                </a:solidFill>
                <a:latin typeface="Adobe Caslon Pro Bold" charset="0"/>
                <a:cs typeface="+mn-cs"/>
              </a:rPr>
              <a:t>Propuesta de temas para el </a:t>
            </a:r>
            <a:r>
              <a:rPr lang="es-ES" sz="2200" b="1" u="sng">
                <a:solidFill>
                  <a:srgbClr val="C0504D"/>
                </a:solidFill>
                <a:latin typeface="Adobe Caslon Pro Bold" charset="0"/>
                <a:cs typeface="+mn-cs"/>
              </a:rPr>
              <a:t>debate:</a:t>
            </a:r>
          </a:p>
        </p:txBody>
      </p:sp>
      <p:pic>
        <p:nvPicPr>
          <p:cNvPr id="21508" name="1 Imagen" descr="logo escuela y salud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5970588"/>
            <a:ext cx="15605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168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388" y="836712"/>
            <a:ext cx="8713787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endParaRPr lang="es-MX" sz="2000" dirty="0">
              <a:latin typeface="Adobe Caslon Pro" charset="0"/>
            </a:endParaRPr>
          </a:p>
          <a:p>
            <a:pPr algn="just">
              <a:lnSpc>
                <a:spcPct val="150000"/>
              </a:lnSpc>
            </a:pPr>
            <a:r>
              <a:rPr lang="es-MX" sz="2000" b="1" dirty="0">
                <a:latin typeface="Adobe Caslon Pro" charset="0"/>
              </a:rPr>
              <a:t>Cierre del debate: </a:t>
            </a:r>
          </a:p>
          <a:p>
            <a:pPr algn="just">
              <a:lnSpc>
                <a:spcPct val="150000"/>
              </a:lnSpc>
              <a:buFont typeface="Wingdings" charset="0"/>
              <a:buChar char="ü"/>
            </a:pPr>
            <a:r>
              <a:rPr lang="es-MX" sz="2000" dirty="0">
                <a:latin typeface="Adobe Caslon Pro" charset="0"/>
              </a:rPr>
              <a:t>Listado de necesidades </a:t>
            </a:r>
          </a:p>
          <a:p>
            <a:pPr algn="just">
              <a:lnSpc>
                <a:spcPct val="150000"/>
              </a:lnSpc>
              <a:buFont typeface="Wingdings" charset="0"/>
              <a:buChar char="ü"/>
            </a:pPr>
            <a:r>
              <a:rPr lang="es-MX" sz="2000" dirty="0">
                <a:latin typeface="Adobe Caslon Pro" charset="0"/>
              </a:rPr>
              <a:t>Listado de tareas</a:t>
            </a:r>
          </a:p>
          <a:p>
            <a:pPr algn="just">
              <a:lnSpc>
                <a:spcPct val="150000"/>
              </a:lnSpc>
              <a:buFont typeface="Wingdings" charset="0"/>
              <a:buChar char="ü"/>
            </a:pPr>
            <a:r>
              <a:rPr lang="es-MX" sz="2000" dirty="0">
                <a:latin typeface="Adobe Caslon Pro" charset="0"/>
              </a:rPr>
              <a:t>Definición de </a:t>
            </a:r>
            <a:r>
              <a:rPr lang="es-MX" sz="2000" b="1" dirty="0">
                <a:latin typeface="Adobe Caslon Pro Bold" charset="0"/>
              </a:rPr>
              <a:t>personas</a:t>
            </a:r>
            <a:r>
              <a:rPr lang="es-MX" sz="2000" b="1" dirty="0">
                <a:latin typeface="Adobe Caslon Pro" charset="0"/>
              </a:rPr>
              <a:t>, grupos, organizaciones, instituciones, áreas </a:t>
            </a:r>
            <a:r>
              <a:rPr lang="es-MX" sz="2000" b="1" dirty="0">
                <a:latin typeface="Adobe Caslon Pro Bold" charset="0"/>
              </a:rPr>
              <a:t>mu</a:t>
            </a:r>
            <a:r>
              <a:rPr lang="es-MX" sz="2000" dirty="0">
                <a:latin typeface="Adobe Caslon Pro Bold" charset="0"/>
              </a:rPr>
              <a:t>nicipales y o estatales </a:t>
            </a:r>
            <a:r>
              <a:rPr lang="es-MX" sz="2000" dirty="0">
                <a:latin typeface="Adobe Caslon Pro" charset="0"/>
              </a:rPr>
              <a:t> necesarias para la gestión de alternativas de solución. </a:t>
            </a:r>
            <a:r>
              <a:rPr lang="es-MX" sz="2000" i="1" dirty="0">
                <a:latin typeface="Adobe Caslon Pro" charset="0"/>
              </a:rPr>
              <a:t>(Consejos o comités escolares de participación social escolares, Supervisiones de Zona Escolar, Jefatura de Sector Escolar, Jurisdicción Sanitaria</a:t>
            </a:r>
            <a:r>
              <a:rPr lang="es-MX" sz="2000" dirty="0">
                <a:latin typeface="Adobe Caslon Pro" charset="0"/>
              </a:rPr>
              <a:t>, autoridades sanitarias y educativas estatales, SEDESOL, SAGARPA, ONGs)</a:t>
            </a: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endParaRPr lang="es-MX" sz="2000" dirty="0">
              <a:latin typeface="Adobe Caslon Pro" charset="0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endParaRPr lang="es-MX" sz="2000" dirty="0">
              <a:solidFill>
                <a:schemeClr val="accent2"/>
              </a:solidFill>
              <a:latin typeface="Adobe Caslon Pro" charset="0"/>
            </a:endParaRPr>
          </a:p>
        </p:txBody>
      </p:sp>
      <p:pic>
        <p:nvPicPr>
          <p:cNvPr id="22531" name="1 Imagen" descr="logo escuela y salud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5445125"/>
            <a:ext cx="28194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5373688"/>
            <a:ext cx="22288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378450"/>
            <a:ext cx="2232025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34925" y="260648"/>
            <a:ext cx="6472238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2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en</a:t>
            </a:r>
          </a:p>
          <a:p>
            <a:pPr eaLnBrk="0" hangingPunct="0">
              <a:defRPr/>
            </a:pPr>
            <a:r>
              <a:rPr lang="es-ES" sz="22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Escuelas Secundarias Públicas Incorporadas al </a:t>
            </a:r>
            <a:r>
              <a:rPr lang="es-ES" sz="2200" b="1" dirty="0" err="1">
                <a:solidFill>
                  <a:srgbClr val="C0504D"/>
                </a:solidFill>
                <a:latin typeface="Adobe Caslon Pro Bold" charset="0"/>
                <a:cs typeface="+mn-cs"/>
              </a:rPr>
              <a:t>PEyS</a:t>
            </a:r>
            <a:r>
              <a:rPr lang="es-ES" sz="22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51422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3 Rectángulo"/>
          <p:cNvSpPr>
            <a:spLocks noChangeArrowheads="1"/>
          </p:cNvSpPr>
          <p:nvPr/>
        </p:nvSpPr>
        <p:spPr bwMode="auto">
          <a:xfrm>
            <a:off x="323850" y="115888"/>
            <a:ext cx="64087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1200">
              <a:solidFill>
                <a:srgbClr val="7F7F7F"/>
              </a:solidFill>
              <a:latin typeface="Adobe Caslon Pro" charset="0"/>
            </a:endParaRP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Subsecretaria de Prevención y Promoción de Salud</a:t>
            </a:r>
          </a:p>
          <a:p>
            <a:r>
              <a:rPr lang="es-MX" sz="1200">
                <a:solidFill>
                  <a:srgbClr val="7F7F7F"/>
                </a:solidFill>
                <a:latin typeface="Adobe Caslon Pro" charset="0"/>
              </a:rPr>
              <a:t>Dirección General de Promoción de la Salud </a:t>
            </a: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4925" y="1147763"/>
            <a:ext cx="64357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200" b="1">
                <a:solidFill>
                  <a:srgbClr val="C0504D"/>
                </a:solidFill>
                <a:latin typeface="Adobe Caslon Pro Bold" charset="0"/>
                <a:cs typeface="+mn-cs"/>
              </a:rPr>
              <a:t>Acciones a realizar en la SNSA 2013 en</a:t>
            </a:r>
          </a:p>
          <a:p>
            <a:pPr eaLnBrk="0" hangingPunct="0">
              <a:defRPr/>
            </a:pPr>
            <a:r>
              <a:rPr lang="es-ES" sz="2200" b="1">
                <a:solidFill>
                  <a:srgbClr val="C0504D"/>
                </a:solidFill>
                <a:latin typeface="Adobe Caslon Pro Bold" charset="0"/>
                <a:cs typeface="+mn-cs"/>
              </a:rPr>
              <a:t>Escuelas Secundarias Públicas incorporadas al PEyS:</a:t>
            </a: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331788" y="1773238"/>
            <a:ext cx="8281987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endParaRPr lang="es-MX" sz="2200">
              <a:latin typeface="Adobe Caslon Pro" charset="0"/>
            </a:endParaRPr>
          </a:p>
          <a:p>
            <a:pPr algn="just">
              <a:lnSpc>
                <a:spcPct val="150000"/>
              </a:lnSpc>
            </a:pPr>
            <a:r>
              <a:rPr lang="es-MX" sz="2200">
                <a:solidFill>
                  <a:srgbClr val="C00000"/>
                </a:solidFill>
                <a:latin typeface="Adobe Caslon Pro Bold" charset="0"/>
              </a:rPr>
              <a:t>6. -</a:t>
            </a:r>
            <a:r>
              <a:rPr lang="es-MX" sz="2200">
                <a:latin typeface="Adobe Caslon Pro" charset="0"/>
              </a:rPr>
              <a:t>Entrega, activación y actualización de las </a:t>
            </a:r>
            <a:r>
              <a:rPr lang="es-MX" sz="2200">
                <a:latin typeface="Adobe Caslon Pro Bold" charset="0"/>
              </a:rPr>
              <a:t>Cartillas</a:t>
            </a:r>
            <a:r>
              <a:rPr lang="es-MX" sz="2200">
                <a:latin typeface="Adobe Caslon Pro" charset="0"/>
              </a:rPr>
              <a:t> </a:t>
            </a:r>
            <a:r>
              <a:rPr lang="es-MX" sz="2200">
                <a:latin typeface="Adobe Caslon Pro Bold" charset="0"/>
              </a:rPr>
              <a:t>Nacionales</a:t>
            </a:r>
            <a:r>
              <a:rPr lang="es-MX" sz="2200">
                <a:latin typeface="Adobe Caslon Pro" charset="0"/>
              </a:rPr>
              <a:t> de </a:t>
            </a:r>
            <a:r>
              <a:rPr lang="es-MX" sz="2200">
                <a:latin typeface="Adobe Caslon Pro Bold" charset="0"/>
              </a:rPr>
              <a:t>Salud</a:t>
            </a:r>
            <a:r>
              <a:rPr lang="es-MX" sz="2200">
                <a:latin typeface="Adobe Caslon Pro" charset="0"/>
              </a:rPr>
              <a:t> de los </a:t>
            </a:r>
            <a:r>
              <a:rPr lang="es-MX" sz="2200">
                <a:latin typeface="Adobe Caslon Pro Bold" charset="0"/>
              </a:rPr>
              <a:t>Adolescentes</a:t>
            </a: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endParaRPr lang="es-MX" sz="2200">
              <a:latin typeface="Adobe Caslon Pro" charset="0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endParaRPr lang="es-MX" sz="2200">
              <a:solidFill>
                <a:schemeClr val="accent2"/>
              </a:solidFill>
              <a:latin typeface="Adobe Caslon Pro" charset="0"/>
            </a:endParaRPr>
          </a:p>
        </p:txBody>
      </p:sp>
      <p:grpSp>
        <p:nvGrpSpPr>
          <p:cNvPr id="23556" name="4 Grupo"/>
          <p:cNvGrpSpPr>
            <a:grpSpLocks/>
          </p:cNvGrpSpPr>
          <p:nvPr/>
        </p:nvGrpSpPr>
        <p:grpSpPr bwMode="auto">
          <a:xfrm>
            <a:off x="1835150" y="3500438"/>
            <a:ext cx="5146675" cy="2813050"/>
            <a:chOff x="1929399" y="1300373"/>
            <a:chExt cx="4993310" cy="292437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8909141">
              <a:off x="1929399" y="1638689"/>
              <a:ext cx="1917542" cy="249859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0181408">
              <a:off x="2674853" y="1320177"/>
              <a:ext cx="1932944" cy="252004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1376874">
              <a:off x="3646716" y="1300373"/>
              <a:ext cx="1917541" cy="252169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934411">
              <a:off x="4507684" y="1589180"/>
              <a:ext cx="1928323" cy="251179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876147">
              <a:off x="5005168" y="1717905"/>
              <a:ext cx="1917541" cy="250684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557" name="1 Imagen" descr="logo escuela y salud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5805488"/>
            <a:ext cx="19589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044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6200" y="912496"/>
            <a:ext cx="8960296" cy="706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Entrega, activación y actualización de CNS de adolescentes.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Talleres de promoción de la salud impartidos y dirigidos a docentes.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Talleres realizados a escolares.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Talleres  impartidos a madres, padres, comités y/o consejos.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Valoraciones clínicas, vigilancia nutricional y detecciones.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Activación física y/o actividades deportivas.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Actividades artísticas.</a:t>
            </a:r>
          </a:p>
          <a:p>
            <a:pPr marL="342900" indent="-342900" algn="just">
              <a:lnSpc>
                <a:spcPct val="200000"/>
              </a:lnSpc>
              <a:buFont typeface="Wingdings" charset="0"/>
              <a:buChar char="ü"/>
            </a:pPr>
            <a:r>
              <a:rPr lang="es-MX" sz="2400" dirty="0">
                <a:latin typeface="Calibri"/>
                <a:cs typeface="Calibri"/>
              </a:rPr>
              <a:t>Debates realizados.</a:t>
            </a:r>
          </a:p>
          <a:p>
            <a:pPr marL="742950" lvl="1" indent="-285750" algn="just">
              <a:lnSpc>
                <a:spcPct val="200000"/>
              </a:lnSpc>
              <a:buFont typeface="Arial" charset="0"/>
              <a:buChar char="•"/>
            </a:pPr>
            <a:endParaRPr lang="es-MX" dirty="0">
              <a:latin typeface="Adobe Caslon Pro" charset="0"/>
            </a:endParaRPr>
          </a:p>
          <a:p>
            <a:pPr marL="742950" lvl="1" indent="-285750" algn="just">
              <a:lnSpc>
                <a:spcPct val="200000"/>
              </a:lnSpc>
              <a:buFont typeface="Arial" charset="0"/>
              <a:buChar char="•"/>
            </a:pPr>
            <a:endParaRPr lang="es-MX" dirty="0">
              <a:latin typeface="Adobe Caslon Pro" charset="0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30163" y="116632"/>
            <a:ext cx="67020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S" sz="24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I</a:t>
            </a:r>
            <a:r>
              <a:rPr lang="es-ES" sz="2400" b="1" dirty="0" smtClean="0">
                <a:solidFill>
                  <a:srgbClr val="C0504D"/>
                </a:solidFill>
                <a:latin typeface="Adobe Caslon Pro Bold" charset="0"/>
                <a:cs typeface="+mn-cs"/>
              </a:rPr>
              <a:t>nformación que se recabara en el formato del área de Determinantes y Cartillas</a:t>
            </a:r>
            <a:endParaRPr lang="es-ES" sz="2400" b="1" dirty="0">
              <a:solidFill>
                <a:srgbClr val="C0504D"/>
              </a:solidFill>
              <a:latin typeface="Adobe Caslon Pro Bol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826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6200" y="1989138"/>
            <a:ext cx="68849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MX">
                <a:latin typeface="Adobe Caslon Pro" charset="0"/>
              </a:rPr>
              <a:t> </a:t>
            </a:r>
          </a:p>
          <a:p>
            <a:pPr marL="742950" lvl="1" indent="-285750" algn="just">
              <a:lnSpc>
                <a:spcPct val="200000"/>
              </a:lnSpc>
              <a:buFont typeface="Arial" charset="0"/>
              <a:buChar char="•"/>
            </a:pPr>
            <a:endParaRPr lang="es-MX">
              <a:latin typeface="Adobe Caslon Pro" charset="0"/>
            </a:endParaRP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179512" y="260648"/>
            <a:ext cx="8713663" cy="726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S" sz="2600" b="1" dirty="0" smtClean="0">
                <a:solidFill>
                  <a:srgbClr val="C0504D"/>
                </a:solidFill>
                <a:latin typeface="Adobe Caslon Pro Bold" charset="0"/>
                <a:cs typeface="+mn-cs"/>
              </a:rPr>
              <a:t>CENSIA/PASA SNSA Sept 2103</a:t>
            </a:r>
          </a:p>
          <a:p>
            <a:pPr eaLnBrk="0" hangingPunct="0">
              <a:defRPr/>
            </a:pPr>
            <a:r>
              <a:rPr lang="es-ES" sz="2600" b="1" dirty="0" smtClean="0">
                <a:solidFill>
                  <a:srgbClr val="C0504D"/>
                </a:solidFill>
                <a:latin typeface="Adobe Caslon Pro Bold" charset="0"/>
                <a:cs typeface="+mn-cs"/>
              </a:rPr>
              <a:t>Pasos </a:t>
            </a:r>
            <a:r>
              <a:rPr lang="es-ES" sz="2600" b="1" dirty="0">
                <a:solidFill>
                  <a:srgbClr val="C0504D"/>
                </a:solidFill>
                <a:latin typeface="Adobe Caslon Pro Bold" charset="0"/>
                <a:cs typeface="+mn-cs"/>
              </a:rPr>
              <a:t>siguientes:</a:t>
            </a:r>
          </a:p>
          <a:p>
            <a:pPr eaLnBrk="0" hangingPunct="0">
              <a:defRPr/>
            </a:pPr>
            <a:endParaRPr lang="es-ES" sz="2400" dirty="0">
              <a:solidFill>
                <a:srgbClr val="C0504D"/>
              </a:solidFill>
              <a:latin typeface="Calibri"/>
              <a:cs typeface="Calibri"/>
            </a:endParaRPr>
          </a:p>
          <a:p>
            <a:pPr marL="514350" indent="-514350" eaLnBrk="0" hangingPunct="0">
              <a:buAutoNum type="alphaUcPeriod"/>
              <a:defRPr/>
            </a:pPr>
            <a:r>
              <a:rPr lang="es-ES" sz="2400" b="1" dirty="0" smtClean="0">
                <a:latin typeface="Calibri"/>
                <a:cs typeface="Calibri"/>
              </a:rPr>
              <a:t>Oficialización</a:t>
            </a:r>
            <a:r>
              <a:rPr lang="es-ES" sz="2400" dirty="0" smtClean="0">
                <a:latin typeface="Calibri"/>
                <a:cs typeface="Calibri"/>
              </a:rPr>
              <a:t> </a:t>
            </a:r>
            <a:r>
              <a:rPr lang="es-ES" sz="2400" dirty="0">
                <a:latin typeface="Calibri"/>
                <a:cs typeface="Calibri"/>
              </a:rPr>
              <a:t>de la colaboración y trabajo conjunto CENSIA-DGPS: oficio con actividades a realizar</a:t>
            </a:r>
            <a:r>
              <a:rPr lang="es-ES" sz="2400" dirty="0" smtClean="0">
                <a:latin typeface="Calibri"/>
                <a:cs typeface="Calibri"/>
              </a:rPr>
              <a:t>.</a:t>
            </a:r>
          </a:p>
          <a:p>
            <a:pPr marL="514350" indent="-514350" eaLnBrk="0" hangingPunct="0">
              <a:buAutoNum type="alphaUcPeriod"/>
              <a:defRPr/>
            </a:pPr>
            <a:endParaRPr lang="es-ES" sz="2400" dirty="0">
              <a:latin typeface="Calibri"/>
              <a:cs typeface="Calibri"/>
            </a:endParaRPr>
          </a:p>
          <a:p>
            <a:pPr eaLnBrk="0" hangingPunct="0">
              <a:defRPr/>
            </a:pPr>
            <a:r>
              <a:rPr lang="es-ES" sz="2400" dirty="0">
                <a:latin typeface="Calibri"/>
                <a:cs typeface="Calibri"/>
              </a:rPr>
              <a:t>B. </a:t>
            </a:r>
            <a:r>
              <a:rPr lang="es-ES" sz="2400" b="1" dirty="0">
                <a:latin typeface="Calibri"/>
                <a:cs typeface="Calibri"/>
              </a:rPr>
              <a:t>Vinculación y coordinación Estatal</a:t>
            </a:r>
          </a:p>
          <a:p>
            <a:pPr marL="971550" lvl="1" indent="-514350" eaLnBrk="0" hangingPunct="0">
              <a:buFontTx/>
              <a:buAutoNum type="arabicPeriod"/>
              <a:defRPr/>
            </a:pPr>
            <a:r>
              <a:rPr lang="es-ES" sz="2400" dirty="0">
                <a:latin typeface="Calibri"/>
                <a:cs typeface="Calibri"/>
              </a:rPr>
              <a:t>CENSIA y </a:t>
            </a:r>
            <a:r>
              <a:rPr lang="es-ES" sz="2400" dirty="0" err="1">
                <a:latin typeface="Calibri"/>
                <a:cs typeface="Calibri"/>
              </a:rPr>
              <a:t>Promocion</a:t>
            </a:r>
            <a:r>
              <a:rPr lang="es-ES" sz="2400" dirty="0">
                <a:latin typeface="Calibri"/>
                <a:cs typeface="Calibri"/>
              </a:rPr>
              <a:t> de la Salud- Escuela y Salud </a:t>
            </a:r>
          </a:p>
          <a:p>
            <a:pPr marL="971550" lvl="1" indent="-514350" eaLnBrk="0" hangingPunct="0">
              <a:buFontTx/>
              <a:buAutoNum type="arabicPeriod"/>
              <a:defRPr/>
            </a:pPr>
            <a:r>
              <a:rPr lang="es-ES" sz="2400" dirty="0">
                <a:latin typeface="Calibri"/>
                <a:cs typeface="Calibri"/>
              </a:rPr>
              <a:t>CENSIA-DGPS -SEP</a:t>
            </a:r>
          </a:p>
          <a:p>
            <a:pPr marL="971550" lvl="1" indent="-514350" eaLnBrk="0" hangingPunct="0">
              <a:buFontTx/>
              <a:buAutoNum type="arabicPeriod"/>
              <a:defRPr/>
            </a:pPr>
            <a:r>
              <a:rPr lang="es-ES" sz="2400" dirty="0">
                <a:latin typeface="Calibri"/>
                <a:cs typeface="Calibri"/>
              </a:rPr>
              <a:t>Plan de trabajo: </a:t>
            </a:r>
          </a:p>
          <a:p>
            <a:pPr marL="1371600" lvl="2" indent="-457200" eaLnBrk="0" hangingPunct="0">
              <a:buFont typeface="Arial" charset="0"/>
              <a:buChar char="•"/>
              <a:defRPr/>
            </a:pPr>
            <a:r>
              <a:rPr lang="es-ES" sz="2400" dirty="0">
                <a:latin typeface="Calibri"/>
                <a:cs typeface="Calibri"/>
              </a:rPr>
              <a:t>universos de responsabilidad</a:t>
            </a:r>
          </a:p>
          <a:p>
            <a:pPr marL="1371600" lvl="2" indent="-457200" eaLnBrk="0" hangingPunct="0">
              <a:buFont typeface="Arial" charset="0"/>
              <a:buChar char="•"/>
              <a:defRPr/>
            </a:pPr>
            <a:r>
              <a:rPr lang="es-ES" sz="2400" dirty="0">
                <a:latin typeface="Calibri"/>
                <a:cs typeface="Calibri"/>
              </a:rPr>
              <a:t>cronograma para la semana</a:t>
            </a:r>
          </a:p>
          <a:p>
            <a:pPr marL="1371600" lvl="2" indent="-457200" eaLnBrk="0" hangingPunct="0">
              <a:buFont typeface="Arial" charset="0"/>
              <a:buChar char="•"/>
              <a:defRPr/>
            </a:pPr>
            <a:r>
              <a:rPr lang="es-ES" sz="2400" dirty="0">
                <a:latin typeface="Calibri"/>
                <a:cs typeface="Calibri"/>
              </a:rPr>
              <a:t>responsables</a:t>
            </a:r>
          </a:p>
          <a:p>
            <a:pPr marL="1371600" lvl="2" indent="-457200" eaLnBrk="0" hangingPunct="0">
              <a:buFont typeface="Arial" charset="0"/>
              <a:buChar char="•"/>
              <a:defRPr/>
            </a:pPr>
            <a:r>
              <a:rPr lang="es-ES" sz="2400" dirty="0">
                <a:latin typeface="Calibri"/>
                <a:cs typeface="Calibri"/>
              </a:rPr>
              <a:t>Recursos</a:t>
            </a:r>
          </a:p>
          <a:p>
            <a:pPr eaLnBrk="0" hangingPunct="0">
              <a:defRPr/>
            </a:pPr>
            <a:r>
              <a:rPr lang="es-ES" sz="2400" dirty="0">
                <a:latin typeface="Calibri"/>
                <a:cs typeface="Calibri"/>
              </a:rPr>
              <a:t>C.  </a:t>
            </a:r>
            <a:r>
              <a:rPr lang="es-ES" sz="2400" b="1" dirty="0">
                <a:latin typeface="Calibri"/>
                <a:cs typeface="Calibri"/>
              </a:rPr>
              <a:t>Ejecución y registro </a:t>
            </a:r>
          </a:p>
          <a:p>
            <a:pPr eaLnBrk="0" hangingPunct="0">
              <a:defRPr/>
            </a:pPr>
            <a:r>
              <a:rPr lang="es-ES" sz="2400" dirty="0">
                <a:latin typeface="Calibri"/>
                <a:cs typeface="Calibri"/>
              </a:rPr>
              <a:t>D. </a:t>
            </a:r>
            <a:r>
              <a:rPr lang="es-ES" sz="2400" b="1" dirty="0">
                <a:latin typeface="Calibri"/>
                <a:cs typeface="Calibri"/>
              </a:rPr>
              <a:t>Reportes</a:t>
            </a:r>
          </a:p>
          <a:p>
            <a:pPr marL="1371600" lvl="2" indent="-457200" eaLnBrk="0" hangingPunct="0">
              <a:buFont typeface="Arial" charset="0"/>
              <a:buChar char="•"/>
              <a:defRPr/>
            </a:pPr>
            <a:endParaRPr lang="es-ES" sz="2600" dirty="0">
              <a:latin typeface="Adobe Caslon Pro Bold" charset="0"/>
              <a:cs typeface="+mn-cs"/>
            </a:endParaRPr>
          </a:p>
          <a:p>
            <a:pPr marL="1371600" lvl="2" indent="-457200" eaLnBrk="0" hangingPunct="0">
              <a:buFont typeface="Arial" charset="0"/>
              <a:buChar char="•"/>
              <a:defRPr/>
            </a:pPr>
            <a:endParaRPr lang="es-ES" sz="2600" dirty="0">
              <a:latin typeface="Adobe Caslon Pro Bold" charset="0"/>
              <a:cs typeface="+mn-cs"/>
            </a:endParaRPr>
          </a:p>
          <a:p>
            <a:pPr eaLnBrk="0" hangingPunct="0">
              <a:defRPr/>
            </a:pPr>
            <a:endParaRPr lang="es-ES" sz="2600" b="1" dirty="0">
              <a:solidFill>
                <a:srgbClr val="C0504D"/>
              </a:solidFill>
              <a:latin typeface="Adobe Caslon Pro Bol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99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995820"/>
            <a:ext cx="8496944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400" b="1" dirty="0" smtClean="0">
                <a:latin typeface="Calibri"/>
                <a:cs typeface="Calibri"/>
              </a:rPr>
              <a:t>Objetivo</a:t>
            </a:r>
            <a:r>
              <a:rPr lang="es-MX" sz="2400" b="1" dirty="0">
                <a:latin typeface="Calibri"/>
                <a:cs typeface="Calibri"/>
              </a:rPr>
              <a:t>: </a:t>
            </a:r>
            <a:r>
              <a:rPr lang="es-MX" sz="2400" dirty="0">
                <a:latin typeface="Calibri"/>
                <a:cs typeface="Calibri"/>
              </a:rPr>
              <a:t>posicionar en las escuelas la salud bucal a través de la promoción y participación en el concurso en apoyo con el personal docente.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400" b="1" dirty="0">
                <a:solidFill>
                  <a:prstClr val="black"/>
                </a:solidFill>
                <a:latin typeface="Calibri"/>
                <a:cs typeface="Calibri"/>
              </a:rPr>
              <a:t>Mecánica del concurso: </a:t>
            </a:r>
            <a:r>
              <a:rPr lang="es-MX" sz="2400" dirty="0">
                <a:solidFill>
                  <a:prstClr val="black"/>
                </a:solidFill>
                <a:latin typeface="Calibri"/>
                <a:cs typeface="Calibri"/>
              </a:rPr>
              <a:t>Formar un grupo en cada escuela para organizar, filtrar y enviar a jurisdicción los dibujos elegidos. Poner en cada escuela en esa semana una exposición con los dibujos elaborados por escolares de las tres categorías: 1º y  2do. /, 3º. y 4º /, 5o. y 6º de primaria.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-27384"/>
            <a:ext cx="64087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C0504D"/>
                </a:solidFill>
                <a:latin typeface="Calibri"/>
                <a:cs typeface="Calibri"/>
              </a:rPr>
              <a:t>CENAPRECE:Segunda Semana Nacional de Salud Bucal llevada a cabo del 4 al 8 de noviembre del 2013</a:t>
            </a:r>
            <a:endParaRPr lang="en-US" sz="2400" dirty="0">
              <a:solidFill>
                <a:srgbClr val="C0504D"/>
              </a:solidFill>
            </a:endParaRPr>
          </a:p>
        </p:txBody>
      </p:sp>
      <p:pic>
        <p:nvPicPr>
          <p:cNvPr id="8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85184"/>
            <a:ext cx="3024336" cy="1440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392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112474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+mn-lt"/>
              </a:rPr>
              <a:t>L</a:t>
            </a: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97666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1052736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Métodos anticonceptivos y embarazo no planificado: </a:t>
            </a:r>
          </a:p>
          <a:p>
            <a:endParaRPr lang="es-MX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 smtClean="0">
                <a:solidFill>
                  <a:schemeClr val="accent2"/>
                </a:solidFill>
                <a:latin typeface="+mn-lt"/>
              </a:rPr>
              <a:t>4 </a:t>
            </a:r>
            <a:r>
              <a:rPr lang="es-MX" sz="2400" dirty="0">
                <a:solidFill>
                  <a:schemeClr val="accent2"/>
                </a:solidFill>
                <a:latin typeface="+mn-lt"/>
              </a:rPr>
              <a:t>de cada 10 escolares de primaria </a:t>
            </a:r>
            <a:r>
              <a:rPr lang="es-MX" sz="2400" dirty="0">
                <a:latin typeface="+mn-lt"/>
              </a:rPr>
              <a:t>y 8 de cada 10 de </a:t>
            </a:r>
            <a:r>
              <a:rPr lang="es-MX" sz="2400" dirty="0" smtClean="0">
                <a:latin typeface="+mn-lt"/>
              </a:rPr>
              <a:t>secundaria han </a:t>
            </a:r>
            <a:r>
              <a:rPr lang="es-MX" sz="2400" dirty="0">
                <a:latin typeface="+mn-lt"/>
              </a:rPr>
              <a:t>escuchado </a:t>
            </a:r>
            <a:r>
              <a:rPr lang="es-MX" sz="2400" b="1" dirty="0">
                <a:latin typeface="+mn-lt"/>
              </a:rPr>
              <a:t>hablar de métodos </a:t>
            </a:r>
            <a:r>
              <a:rPr lang="es-MX" sz="2400" b="1" dirty="0" smtClean="0">
                <a:latin typeface="+mn-lt"/>
              </a:rPr>
              <a:t>anticonceptivos </a:t>
            </a:r>
            <a:endParaRPr lang="es-MX" sz="2400" b="1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>
                <a:solidFill>
                  <a:srgbClr val="C0504D"/>
                </a:solidFill>
                <a:latin typeface="+mn-lt"/>
              </a:rPr>
              <a:t>Solo 5 de cada 10 adolescentes </a:t>
            </a:r>
            <a:r>
              <a:rPr lang="es-MX" sz="2400" b="1" dirty="0">
                <a:latin typeface="+mn-lt"/>
              </a:rPr>
              <a:t>utilizó el condón</a:t>
            </a:r>
            <a:r>
              <a:rPr lang="es-MX" sz="2400" dirty="0">
                <a:latin typeface="+mn-lt"/>
              </a:rPr>
              <a:t> en su primera </a:t>
            </a:r>
            <a:r>
              <a:rPr lang="es-MX" sz="2400" dirty="0" smtClean="0">
                <a:latin typeface="+mn-lt"/>
              </a:rPr>
              <a:t>relación (para </a:t>
            </a:r>
            <a:r>
              <a:rPr lang="es-MX" sz="2400" dirty="0">
                <a:latin typeface="+mn-lt"/>
              </a:rPr>
              <a:t>evitar un embarazo o infección de transmisión </a:t>
            </a:r>
            <a:r>
              <a:rPr lang="es-MX" sz="2400" dirty="0" smtClean="0">
                <a:latin typeface="+mn-lt"/>
              </a:rPr>
              <a:t>sexual</a:t>
            </a:r>
            <a:r>
              <a:rPr lang="es-MX" sz="2400" dirty="0">
                <a:latin typeface="+mn-lt"/>
              </a:rPr>
              <a:t>)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>
                <a:solidFill>
                  <a:srgbClr val="C0504D"/>
                </a:solidFill>
                <a:latin typeface="+mn-lt"/>
              </a:rPr>
              <a:t>79 de cada 1,000 adolescentes </a:t>
            </a:r>
            <a:r>
              <a:rPr lang="es-MX" sz="2400" dirty="0">
                <a:latin typeface="+mn-lt"/>
              </a:rPr>
              <a:t>y niñas de 12 a 19 años presentan </a:t>
            </a:r>
            <a:r>
              <a:rPr lang="es-MX" sz="2400" b="1" dirty="0">
                <a:latin typeface="+mn-lt"/>
              </a:rPr>
              <a:t>embarazos no </a:t>
            </a:r>
            <a:r>
              <a:rPr lang="es-MX" sz="2400" b="1" dirty="0" smtClean="0">
                <a:latin typeface="+mn-lt"/>
              </a:rPr>
              <a:t>planificados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>
                <a:solidFill>
                  <a:srgbClr val="C0504D"/>
                </a:solidFill>
                <a:latin typeface="+mn-lt"/>
              </a:rPr>
              <a:t>el 51% de adolescentes </a:t>
            </a:r>
            <a:r>
              <a:rPr lang="es-MX" sz="2400" dirty="0">
                <a:latin typeface="+mn-lt"/>
              </a:rPr>
              <a:t>con vida sexual activa alguna vez </a:t>
            </a:r>
            <a:r>
              <a:rPr lang="es-MX" sz="2400" b="1" dirty="0">
                <a:latin typeface="+mn-lt"/>
              </a:rPr>
              <a:t>han estado embarazadas</a:t>
            </a:r>
            <a:r>
              <a:rPr lang="es-MX" sz="2400" dirty="0">
                <a:latin typeface="+mn-lt"/>
              </a:rPr>
              <a:t> </a:t>
            </a:r>
            <a:r>
              <a:rPr lang="es-MX" sz="2400" dirty="0" smtClean="0">
                <a:latin typeface="+mn-lt"/>
              </a:rPr>
              <a:t>y</a:t>
            </a:r>
            <a:endParaRPr lang="es-MX" sz="2400" dirty="0" smtClean="0">
              <a:latin typeface="+mn-lt"/>
            </a:endParaRPr>
          </a:p>
          <a:p>
            <a:endParaRPr lang="es-ES_tradnl" sz="2400" dirty="0">
              <a:latin typeface="+mn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45224"/>
            <a:ext cx="93610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2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CuadroTexto"/>
          <p:cNvSpPr txBox="1">
            <a:spLocks noChangeArrowheads="1"/>
          </p:cNvSpPr>
          <p:nvPr/>
        </p:nvSpPr>
        <p:spPr bwMode="auto">
          <a:xfrm>
            <a:off x="250825" y="188913"/>
            <a:ext cx="65532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Retos 2013-2018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  <a:p>
            <a:r>
              <a:rPr lang="es-MX" sz="24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0" y="1038210"/>
            <a:ext cx="8786813" cy="606319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342900" indent="-342900" algn="just" defTabSz="457200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s-MX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Avanzar en la </a:t>
            </a:r>
            <a:r>
              <a:rPr lang="es-MX" sz="2400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ampliación de la cobertura </a:t>
            </a:r>
            <a:r>
              <a:rPr lang="es-MX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del Programa </a:t>
            </a:r>
            <a:r>
              <a:rPr lang="es-MX" sz="2400" b="1" dirty="0" smtClean="0">
                <a:solidFill>
                  <a:srgbClr val="5F5F5F"/>
                </a:solidFill>
                <a:latin typeface="+mn-lt"/>
                <a:ea typeface="MS PGothic" pitchFamily="34" charset="-128"/>
              </a:rPr>
              <a:t>Validaciòn  </a:t>
            </a:r>
            <a:r>
              <a:rPr lang="es-MX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de Escuela Promotoras de la Salud:</a:t>
            </a:r>
          </a:p>
          <a:p>
            <a:pPr marL="800100" lvl="1" indent="-342900" algn="just" defTabSz="4572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s-MX" sz="2400" b="1" dirty="0" smtClean="0">
                <a:solidFill>
                  <a:srgbClr val="5F5F5F"/>
                </a:solidFill>
                <a:latin typeface="+mn-lt"/>
                <a:ea typeface="MS PGothic" pitchFamily="34" charset="-128"/>
              </a:rPr>
              <a:t>Metas </a:t>
            </a:r>
            <a:r>
              <a:rPr lang="es-MX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anuales 13,961 escuelas de educación básica (7%).</a:t>
            </a:r>
          </a:p>
          <a:p>
            <a:pPr marL="800100" lvl="1" indent="-342900" algn="just" defTabSz="4572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s-MX" sz="2400" b="1" dirty="0" smtClean="0">
                <a:solidFill>
                  <a:srgbClr val="5F5F5F"/>
                </a:solidFill>
                <a:latin typeface="+mn-lt"/>
                <a:ea typeface="MS PGothic" pitchFamily="34" charset="-128"/>
              </a:rPr>
              <a:t>Meta </a:t>
            </a:r>
            <a:r>
              <a:rPr lang="es-MX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sexenal: 83,766 (42%) escuelas de educación básica.</a:t>
            </a:r>
          </a:p>
          <a:p>
            <a:pPr marL="900113" lvl="2" indent="-273050" algn="just" defTabSz="457200" eaLnBrk="0" hangingPunct="0">
              <a:lnSpc>
                <a:spcPct val="120000"/>
              </a:lnSpc>
            </a:pPr>
            <a:endParaRPr lang="es-ES" sz="2400" dirty="0">
              <a:solidFill>
                <a:srgbClr val="5F5F5F"/>
              </a:solidFill>
              <a:latin typeface="+mn-lt"/>
              <a:ea typeface="MS PGothic" pitchFamily="34" charset="-128"/>
            </a:endParaRPr>
          </a:p>
          <a:p>
            <a:pPr marL="342900" indent="-342900" algn="just" defTabSz="457200" eaLnBrk="0" hangingPunct="0">
              <a:lnSpc>
                <a:spcPct val="120000"/>
              </a:lnSpc>
              <a:buFont typeface="Arial" charset="0"/>
              <a:buChar char="•"/>
            </a:pPr>
            <a:r>
              <a:rPr lang="es-ES" sz="2400" b="1" dirty="0" smtClean="0">
                <a:solidFill>
                  <a:srgbClr val="5F5F5F"/>
                </a:solidFill>
                <a:latin typeface="+mn-lt"/>
                <a:ea typeface="MS PGothic" pitchFamily="34" charset="-128"/>
              </a:rPr>
              <a:t>Mantener la apertura programática y presupuestal e </a:t>
            </a:r>
            <a:r>
              <a:rPr lang="es-ES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i</a:t>
            </a:r>
            <a:r>
              <a:rPr lang="es-ES" sz="2400" b="1" dirty="0" smtClean="0">
                <a:solidFill>
                  <a:srgbClr val="5F5F5F"/>
                </a:solidFill>
                <a:latin typeface="+mn-lt"/>
                <a:ea typeface="MS PGothic" pitchFamily="34" charset="-128"/>
              </a:rPr>
              <a:t>ncrementar </a:t>
            </a:r>
            <a:r>
              <a:rPr lang="es-ES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el presupuesto Apoyo Federal Ramo 12 para el Programa Escuela y Salud y promoverlo en las entidades 	federativas.</a:t>
            </a:r>
          </a:p>
          <a:p>
            <a:pPr marL="342900" indent="-342900" algn="just" defTabSz="457200" eaLnBrk="0" hangingPunct="0">
              <a:lnSpc>
                <a:spcPct val="120000"/>
              </a:lnSpc>
            </a:pPr>
            <a:r>
              <a:rPr lang="es-ES" sz="2400" b="1" dirty="0">
                <a:solidFill>
                  <a:srgbClr val="5F5F5F"/>
                </a:solidFill>
                <a:latin typeface="+mn-lt"/>
                <a:ea typeface="MS PGothic" pitchFamily="34" charset="-128"/>
              </a:rPr>
              <a:t> </a:t>
            </a:r>
            <a:endParaRPr lang="es-MX" sz="2400" dirty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4445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924300" y="4581525"/>
            <a:ext cx="4679950" cy="18002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2770" name="2 CuadroTexto"/>
          <p:cNvSpPr txBox="1">
            <a:spLocks noChangeArrowheads="1"/>
          </p:cNvSpPr>
          <p:nvPr/>
        </p:nvSpPr>
        <p:spPr bwMode="auto">
          <a:xfrm>
            <a:off x="179388" y="1098654"/>
            <a:ext cx="8786812" cy="463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s-MX" sz="2200" b="1" dirty="0" smtClean="0">
                <a:latin typeface="Adobe Caslon Pro"/>
              </a:rPr>
              <a:t>60% de escuelas cumplen con los “Lineamientos </a:t>
            </a:r>
            <a:r>
              <a:rPr lang="es-MX" sz="2200" dirty="0" smtClean="0">
                <a:latin typeface="Adobe Caslon Pro"/>
              </a:rPr>
              <a:t>generales para el expendio o distribución de alimentos y bebidas en los establecimientos de consumo escolar de los planteles de educación básica”.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s-MX" sz="2200" dirty="0">
                <a:latin typeface="Adobe Caslon Pro"/>
              </a:rPr>
              <a:t>Garantizar que al 95% de las niñas de 5to. Año de primaria se les aplique la vacuna contra el </a:t>
            </a:r>
            <a:r>
              <a:rPr lang="es-MX" sz="2200" b="1" dirty="0">
                <a:latin typeface="Adobe Caslon Pro"/>
              </a:rPr>
              <a:t>VPH y </a:t>
            </a:r>
            <a:r>
              <a:rPr lang="es-MX" sz="2200" dirty="0">
                <a:latin typeface="Adobe Caslon Pro"/>
              </a:rPr>
              <a:t>se lleve a cabo educación y acceso a los servicios.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s-MX" sz="2200" dirty="0" smtClean="0">
              <a:latin typeface="Adobe Caslon Pro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s-MX" sz="2200" dirty="0">
              <a:latin typeface="Adobe Caslon Pro"/>
            </a:endParaRPr>
          </a:p>
        </p:txBody>
      </p:sp>
      <p:pic>
        <p:nvPicPr>
          <p:cNvPr id="32771" name="Picture 11" descr="chefs_clas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724400"/>
            <a:ext cx="20161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" descr="kids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724400"/>
            <a:ext cx="18732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1 CuadroTexto"/>
          <p:cNvSpPr txBox="1">
            <a:spLocks noChangeArrowheads="1"/>
          </p:cNvSpPr>
          <p:nvPr/>
        </p:nvSpPr>
        <p:spPr bwMode="auto">
          <a:xfrm>
            <a:off x="250825" y="188913"/>
            <a:ext cx="65532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Retos 2013-2018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  <a:p>
            <a:r>
              <a:rPr lang="es-MX" sz="24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</p:spTree>
    <p:extLst>
      <p:ext uri="{BB962C8B-B14F-4D97-AF65-F5344CB8AC3E}">
        <p14:creationId xmlns:p14="http://schemas.microsoft.com/office/powerpoint/2010/main" val="3182547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CuadroTexto"/>
          <p:cNvSpPr txBox="1">
            <a:spLocks noChangeArrowheads="1"/>
          </p:cNvSpPr>
          <p:nvPr/>
        </p:nvSpPr>
        <p:spPr bwMode="auto">
          <a:xfrm>
            <a:off x="34925" y="392761"/>
            <a:ext cx="8786813" cy="50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endParaRPr lang="es-MX" sz="2400" dirty="0">
              <a:latin typeface="+mn-lt"/>
            </a:endParaRPr>
          </a:p>
          <a:p>
            <a:pPr marL="342900" indent="-342900" algn="just" defTabSz="457200" eaLnBrk="0" hangingPunct="0">
              <a:lnSpc>
                <a:spcPct val="120000"/>
              </a:lnSpc>
              <a:buFont typeface="Arial"/>
              <a:buChar char="•"/>
            </a:pPr>
            <a:r>
              <a:rPr lang="es-MX" sz="2400" dirty="0">
                <a:latin typeface="Calibri"/>
                <a:cs typeface="Calibri"/>
              </a:rPr>
              <a:t>Impulso a </a:t>
            </a:r>
            <a:r>
              <a:rPr lang="es-MX" sz="2400" dirty="0" smtClean="0">
                <a:latin typeface="Calibri"/>
                <a:cs typeface="Calibri"/>
              </a:rPr>
              <a:t>Programas </a:t>
            </a:r>
            <a:r>
              <a:rPr lang="es-MX" sz="2400" dirty="0">
                <a:latin typeface="Calibri"/>
                <a:cs typeface="Calibri"/>
              </a:rPr>
              <a:t>de </a:t>
            </a:r>
            <a:r>
              <a:rPr lang="es-MX" sz="2400" b="1" dirty="0">
                <a:latin typeface="Calibri"/>
                <a:cs typeface="Calibri"/>
              </a:rPr>
              <a:t>Agua, Saneamiento e Higiene </a:t>
            </a:r>
            <a:r>
              <a:rPr lang="es-MX" sz="2400" dirty="0" smtClean="0">
                <a:latin typeface="Calibri"/>
                <a:cs typeface="Calibri"/>
              </a:rPr>
              <a:t>en coordinado </a:t>
            </a:r>
            <a:r>
              <a:rPr lang="es-MX" sz="2400" dirty="0">
                <a:latin typeface="Calibri"/>
                <a:cs typeface="Calibri"/>
              </a:rPr>
              <a:t>por la SEP con la participación de la Secretaría de Salud. </a:t>
            </a:r>
            <a:endParaRPr lang="es-ES" sz="2400" b="1" dirty="0">
              <a:latin typeface="Calibri"/>
              <a:ea typeface="MS PGothic" pitchFamily="34" charset="-128"/>
              <a:cs typeface="Calibri"/>
            </a:endParaRPr>
          </a:p>
          <a:p>
            <a:pPr marL="342900" indent="-342900" algn="just" defTabSz="457200">
              <a:lnSpc>
                <a:spcPct val="120000"/>
              </a:lnSpc>
              <a:buFontTx/>
              <a:buChar char="•"/>
            </a:pPr>
            <a:r>
              <a:rPr lang="es-MX" sz="2400" dirty="0">
                <a:latin typeface="Calibri"/>
                <a:cs typeface="Calibri"/>
              </a:rPr>
              <a:t>Publicación en el DOF de la </a:t>
            </a:r>
            <a:r>
              <a:rPr lang="es-MX" sz="2400" b="1" dirty="0">
                <a:latin typeface="Calibri"/>
                <a:cs typeface="Calibri"/>
              </a:rPr>
              <a:t>Norma 009-SSA2-2009 para la Promoción de la Salud Escolar</a:t>
            </a:r>
            <a:r>
              <a:rPr lang="es-MX" sz="2400" b="1" dirty="0" smtClean="0">
                <a:latin typeface="Calibri"/>
                <a:cs typeface="Calibri"/>
              </a:rPr>
              <a:t>.</a:t>
            </a:r>
          </a:p>
          <a:p>
            <a:pPr marL="342900" indent="-342900" algn="just" defTabSz="457200">
              <a:lnSpc>
                <a:spcPct val="120000"/>
              </a:lnSpc>
              <a:buFontTx/>
              <a:buChar char="•"/>
            </a:pPr>
            <a:r>
              <a:rPr lang="es-MX" sz="2400" b="1" dirty="0" smtClean="0">
                <a:latin typeface="Calibri"/>
                <a:cs typeface="Calibri"/>
              </a:rPr>
              <a:t>Fortalecer el vinculo y la coordinacion con la S</a:t>
            </a:r>
            <a:r>
              <a:rPr lang="en-US" sz="2400" b="1" dirty="0" smtClean="0">
                <a:latin typeface="Calibri"/>
                <a:cs typeface="Calibri"/>
              </a:rPr>
              <a:t>EP</a:t>
            </a:r>
            <a:endParaRPr lang="es-MX" sz="2400" b="1" dirty="0" smtClean="0">
              <a:latin typeface="Calibri"/>
              <a:cs typeface="Calibri"/>
            </a:endParaRPr>
          </a:p>
          <a:p>
            <a:pPr marL="342900" indent="-342900" algn="just" defTabSz="457200">
              <a:lnSpc>
                <a:spcPct val="120000"/>
              </a:lnSpc>
              <a:buFontTx/>
              <a:buChar char="•"/>
            </a:pPr>
            <a:r>
              <a:rPr lang="es-MX" sz="2400" b="1" dirty="0" smtClean="0">
                <a:latin typeface="Calibri"/>
                <a:cs typeface="Calibri"/>
              </a:rPr>
              <a:t>Fortlecer el vinculo y la coordiancion con las areas de las Secretaria de Salud y del Sector Salud y Social para potenciar el trabajo mutuo</a:t>
            </a:r>
            <a:endParaRPr lang="es-MX" sz="2400" dirty="0">
              <a:latin typeface="Calibri"/>
              <a:cs typeface="Calibri"/>
            </a:endParaRPr>
          </a:p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endParaRPr lang="es-MX" sz="2400" dirty="0">
              <a:latin typeface="+mn-lt"/>
            </a:endParaRPr>
          </a:p>
        </p:txBody>
      </p:sp>
      <p:pic>
        <p:nvPicPr>
          <p:cNvPr id="33794" name="Picture 10" descr="ANd9GcQI6BfE8spbPfIWDofu2TX7zwvW5W71z2_dfNv5nDEHdlA6gfR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2" y="5229200"/>
            <a:ext cx="2087563" cy="1512887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5157192"/>
            <a:ext cx="2159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5085184"/>
            <a:ext cx="2087563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1 CuadroTexto"/>
          <p:cNvSpPr txBox="1">
            <a:spLocks noChangeArrowheads="1"/>
          </p:cNvSpPr>
          <p:nvPr/>
        </p:nvSpPr>
        <p:spPr bwMode="auto">
          <a:xfrm>
            <a:off x="250825" y="188913"/>
            <a:ext cx="65532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MX" sz="2800" b="1" dirty="0" smtClean="0">
                <a:solidFill>
                  <a:schemeClr val="accent2"/>
                </a:solidFill>
                <a:latin typeface="Adobe Caslon Pro Bold"/>
              </a:rPr>
              <a:t>Retos 2013-2018</a:t>
            </a:r>
            <a:endParaRPr lang="es-MX" sz="2800" b="1" dirty="0">
              <a:solidFill>
                <a:schemeClr val="accent2"/>
              </a:solidFill>
              <a:latin typeface="Adobe Caslon Pro Bold"/>
            </a:endParaRPr>
          </a:p>
          <a:p>
            <a:r>
              <a:rPr lang="es-MX" sz="24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</p:spTree>
    <p:extLst>
      <p:ext uri="{BB962C8B-B14F-4D97-AF65-F5344CB8AC3E}">
        <p14:creationId xmlns:p14="http://schemas.microsoft.com/office/powerpoint/2010/main" val="1140394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1588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160197" y="275401"/>
            <a:ext cx="2026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  <a:cs typeface="+mn-cs"/>
              </a:rPr>
              <a:t>Metas 2013-2018</a:t>
            </a:r>
            <a:endParaRPr lang="es-ES" sz="2000" b="1" dirty="0">
              <a:solidFill>
                <a:srgbClr val="006600"/>
              </a:solidFill>
              <a:latin typeface="Adobe Caslon Pro" pitchFamily="18" charset="0"/>
              <a:cs typeface="+mn-cs"/>
            </a:endParaRPr>
          </a:p>
        </p:txBody>
      </p:sp>
      <p:sp>
        <p:nvSpPr>
          <p:cNvPr id="12292" name="Text Box 15"/>
          <p:cNvSpPr txBox="1">
            <a:spLocks noChangeArrowheads="1"/>
          </p:cNvSpPr>
          <p:nvPr/>
        </p:nvSpPr>
        <p:spPr bwMode="auto">
          <a:xfrm>
            <a:off x="539750" y="1484313"/>
            <a:ext cx="8064500" cy="12001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400" b="1" dirty="0">
                <a:solidFill>
                  <a:prstClr val="white"/>
                </a:solidFill>
                <a:latin typeface="Adobe Caslon Pro" pitchFamily="18" charset="0"/>
                <a:cs typeface="+mn-cs"/>
              </a:rPr>
              <a:t>83 mil escuelas de educación básica, </a:t>
            </a:r>
            <a:r>
              <a:rPr lang="es-MX" sz="2400" b="1" dirty="0" smtClean="0">
                <a:solidFill>
                  <a:prstClr val="white"/>
                </a:solidFill>
                <a:latin typeface="Adobe Caslon Pro" pitchFamily="18" charset="0"/>
                <a:cs typeface="+mn-cs"/>
              </a:rPr>
              <a:t>validadas como </a:t>
            </a:r>
            <a:r>
              <a:rPr lang="es-MX" sz="2400" b="1" dirty="0">
                <a:solidFill>
                  <a:prstClr val="white"/>
                </a:solidFill>
                <a:latin typeface="Adobe Caslon Pro" pitchFamily="18" charset="0"/>
                <a:cs typeface="+mn-cs"/>
              </a:rPr>
              <a:t>Promotoras de la Salud </a:t>
            </a:r>
            <a:r>
              <a:rPr lang="es-MX" sz="2400" b="1" dirty="0" smtClean="0">
                <a:solidFill>
                  <a:prstClr val="white"/>
                </a:solidFill>
                <a:latin typeface="Adobe Caslon Pro" pitchFamily="18" charset="0"/>
                <a:cs typeface="+mn-cs"/>
              </a:rPr>
              <a:t>con ènfasis en la prevenciòn de la Violencia </a:t>
            </a:r>
            <a:r>
              <a:rPr lang="es-MX" sz="2400" b="1" dirty="0">
                <a:solidFill>
                  <a:prstClr val="white"/>
                </a:solidFill>
                <a:latin typeface="Adobe Caslon Pro" pitchFamily="18" charset="0"/>
                <a:cs typeface="+mn-cs"/>
              </a:rPr>
              <a:t>y las Adicciones</a:t>
            </a:r>
            <a:endParaRPr lang="es-ES" sz="2400" b="1" dirty="0">
              <a:solidFill>
                <a:prstClr val="white"/>
              </a:solidFill>
              <a:latin typeface="Adobe Caslon Pro" pitchFamily="18" charset="0"/>
              <a:cs typeface="+mn-cs"/>
            </a:endParaRPr>
          </a:p>
        </p:txBody>
      </p:sp>
      <p:grpSp>
        <p:nvGrpSpPr>
          <p:cNvPr id="12293" name="Group 16"/>
          <p:cNvGrpSpPr>
            <a:grpSpLocks/>
          </p:cNvGrpSpPr>
          <p:nvPr/>
        </p:nvGrpSpPr>
        <p:grpSpPr bwMode="auto">
          <a:xfrm>
            <a:off x="755650" y="2997200"/>
            <a:ext cx="7704138" cy="3384550"/>
            <a:chOff x="249" y="754"/>
            <a:chExt cx="1678" cy="1270"/>
          </a:xfrm>
        </p:grpSpPr>
        <p:sp>
          <p:nvSpPr>
            <p:cNvPr id="12294" name="Rectangle 12"/>
            <p:cNvSpPr>
              <a:spLocks noChangeArrowheads="1"/>
            </p:cNvSpPr>
            <p:nvPr/>
          </p:nvSpPr>
          <p:spPr bwMode="auto">
            <a:xfrm>
              <a:off x="249" y="754"/>
              <a:ext cx="1678" cy="127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solidFill>
                  <a:srgbClr val="808080"/>
                </a:solidFill>
              </a:endParaRPr>
            </a:p>
          </p:txBody>
        </p:sp>
        <p:pic>
          <p:nvPicPr>
            <p:cNvPr id="12295" name="Picture 6" descr="C:\Users\mariac\Documents\Res.ClaudiaMesa\DUMENTOS\Respaldo_ClaudiaMesa160508\FOTOS PARA PROGRAMA\Banco de Imagenes\Escuela Primaria\Primaria Evento Civic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799"/>
              <a:ext cx="681" cy="57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6" descr="SDC100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799"/>
              <a:ext cx="726" cy="5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7" descr="SDC109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434"/>
              <a:ext cx="726" cy="54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3732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603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2 Rectángulo"/>
          <p:cNvSpPr>
            <a:spLocks noChangeArrowheads="1"/>
          </p:cNvSpPr>
          <p:nvPr/>
        </p:nvSpPr>
        <p:spPr bwMode="auto">
          <a:xfrm>
            <a:off x="3995936" y="1124744"/>
            <a:ext cx="4968552" cy="21236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 eaLnBrk="0" hangingPunct="0">
              <a:lnSpc>
                <a:spcPct val="150000"/>
              </a:lnSpc>
              <a:defRPr/>
            </a:pPr>
            <a:r>
              <a:rPr lang="es-ES" sz="4400" dirty="0" smtClean="0">
                <a:solidFill>
                  <a:prstClr val="white"/>
                </a:solidFill>
                <a:ea typeface="MS PGothic" pitchFamily="34" charset="-128"/>
                <a:cs typeface="Arial" charset="0"/>
              </a:rPr>
              <a:t>Gracias por su atención¡</a:t>
            </a:r>
            <a:endParaRPr lang="es-ES" sz="4400" dirty="0">
              <a:solidFill>
                <a:prstClr val="white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944" y="3501008"/>
            <a:ext cx="482453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Dra</a:t>
            </a:r>
            <a:r>
              <a:rPr lang="en-US" sz="2800" dirty="0" smtClean="0"/>
              <a:t>. Claudia Maria Mesa Davila</a:t>
            </a:r>
          </a:p>
          <a:p>
            <a:r>
              <a:rPr lang="en-US" sz="2800" dirty="0" smtClean="0"/>
              <a:t>Subdirección de </a:t>
            </a:r>
            <a:r>
              <a:rPr lang="en-US" sz="2800" dirty="0" err="1" smtClean="0"/>
              <a:t>Competencias</a:t>
            </a:r>
            <a:r>
              <a:rPr lang="en-US" sz="2800" dirty="0" smtClean="0"/>
              <a:t> en Salud </a:t>
            </a:r>
          </a:p>
          <a:p>
            <a:r>
              <a:rPr lang="en-US" sz="2800" dirty="0" smtClean="0"/>
              <a:t>DGPS</a:t>
            </a:r>
          </a:p>
          <a:p>
            <a:r>
              <a:rPr lang="en-US" sz="2800" dirty="0" smtClean="0"/>
              <a:t>Tel: 52 11 51 58</a:t>
            </a:r>
          </a:p>
          <a:p>
            <a:r>
              <a:rPr lang="en-US" sz="2800" dirty="0" err="1" smtClean="0"/>
              <a:t>claudia.mesa@salud.gob.mx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977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9552" y="112474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+mn-lt"/>
              </a:rPr>
              <a:t>L</a:t>
            </a: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97666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980728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accent2"/>
                </a:solidFill>
                <a:latin typeface="+mn-lt"/>
              </a:rPr>
              <a:t>Tabaco, Alcohol y Drogas:</a:t>
            </a:r>
          </a:p>
          <a:p>
            <a:endParaRPr lang="es-MX" sz="2400" b="1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 smtClean="0">
                <a:solidFill>
                  <a:srgbClr val="C0504D"/>
                </a:solidFill>
                <a:latin typeface="+mn-lt"/>
              </a:rPr>
              <a:t>1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de cada 10 adolescentes </a:t>
            </a:r>
            <a:r>
              <a:rPr lang="es-MX" sz="2400" dirty="0">
                <a:latin typeface="+mn-lt"/>
              </a:rPr>
              <a:t>reportó haber consumido </a:t>
            </a:r>
            <a:r>
              <a:rPr lang="es-MX" sz="2400" b="1" dirty="0">
                <a:latin typeface="+mn-lt"/>
              </a:rPr>
              <a:t>alguna </a:t>
            </a:r>
            <a:r>
              <a:rPr lang="es-MX" sz="2400" b="1" dirty="0" smtClean="0">
                <a:latin typeface="+mn-lt"/>
              </a:rPr>
              <a:t>droga </a:t>
            </a:r>
            <a:endParaRPr lang="es-MX" sz="2400" b="1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>
                <a:solidFill>
                  <a:schemeClr val="accent2"/>
                </a:solidFill>
                <a:latin typeface="+mn-lt"/>
              </a:rPr>
              <a:t>2 de cada 10 niños de primaria y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7 de cada 10 de secundaria </a:t>
            </a:r>
            <a:r>
              <a:rPr lang="es-MX" sz="2400" dirty="0">
                <a:latin typeface="+mn-lt"/>
              </a:rPr>
              <a:t>han consumido </a:t>
            </a:r>
            <a:r>
              <a:rPr lang="es-MX" sz="2400" b="1" dirty="0">
                <a:latin typeface="+mn-lt"/>
              </a:rPr>
              <a:t>tabaco</a:t>
            </a:r>
            <a:r>
              <a:rPr lang="es-MX" sz="2400" dirty="0">
                <a:latin typeface="+mn-lt"/>
              </a:rPr>
              <a:t>. 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 smtClean="0">
                <a:latin typeface="+mn-lt"/>
              </a:rPr>
              <a:t>1.5 </a:t>
            </a:r>
            <a:r>
              <a:rPr lang="es-MX" sz="2400" dirty="0">
                <a:latin typeface="+mn-lt"/>
              </a:rPr>
              <a:t>de escolares manifestó haber tomado alguna vez en su vida bebidas alcohólicas 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MX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 smtClean="0">
                <a:latin typeface="+mn-lt"/>
              </a:rPr>
              <a:t>1.5 </a:t>
            </a:r>
            <a:r>
              <a:rPr lang="es-MX" sz="2400" dirty="0">
                <a:latin typeface="+mn-lt"/>
              </a:rPr>
              <a:t>de escolares ha ingerido alcohol en exceso </a:t>
            </a:r>
            <a:r>
              <a:rPr lang="es-MX" sz="2400" b="1" dirty="0">
                <a:solidFill>
                  <a:srgbClr val="C00000"/>
                </a:solidFill>
                <a:latin typeface="+mn-lt"/>
              </a:rPr>
              <a:t>(5 o más copas en una sola ocasión). </a:t>
            </a:r>
            <a:endParaRPr lang="es-ES_tradnl" sz="2400" b="1" dirty="0">
              <a:solidFill>
                <a:srgbClr val="C00000"/>
              </a:solidFill>
              <a:latin typeface="+mn-lt"/>
            </a:endParaRPr>
          </a:p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pic>
        <p:nvPicPr>
          <p:cNvPr id="9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45224"/>
            <a:ext cx="2512595" cy="1340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01208"/>
            <a:ext cx="2160240" cy="1368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5301208"/>
            <a:ext cx="252028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850" y="44441"/>
            <a:ext cx="460819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MX" sz="2800" b="1" dirty="0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357188" y="1340768"/>
            <a:ext cx="842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s-MX" sz="2000" dirty="0">
              <a:solidFill>
                <a:srgbClr val="000000"/>
              </a:solidFill>
              <a:latin typeface="Adobe Caslon Pro"/>
            </a:endParaRPr>
          </a:p>
          <a:p>
            <a:pPr algn="just"/>
            <a:endParaRPr lang="es-MX" sz="2000" b="1" dirty="0" smtClean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es-MX" sz="2000" dirty="0" smtClean="0">
                <a:solidFill>
                  <a:srgbClr val="000000"/>
                </a:solidFill>
                <a:latin typeface="Adobe Caslon Pro"/>
              </a:rPr>
              <a:t>. </a:t>
            </a:r>
            <a:endParaRPr lang="es-ES" sz="2000" dirty="0">
              <a:solidFill>
                <a:srgbClr val="000000"/>
              </a:solidFill>
              <a:latin typeface="Adobe Caslon Pro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16632"/>
            <a:ext cx="244842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97666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34076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+mn-lt"/>
              </a:rPr>
              <a:t> </a:t>
            </a:r>
            <a:endParaRPr lang="es-ES_tradnl" sz="24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556792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+mn-lt"/>
              </a:rPr>
              <a:t>La violencia</a:t>
            </a:r>
            <a:r>
              <a:rPr lang="es-MX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s-MX" sz="2400" dirty="0">
                <a:latin typeface="+mn-lt"/>
              </a:rPr>
              <a:t>en las </a:t>
            </a:r>
            <a:r>
              <a:rPr lang="es-MX" sz="2400" dirty="0" smtClean="0">
                <a:latin typeface="+mn-lt"/>
              </a:rPr>
              <a:t>escuelas</a:t>
            </a:r>
          </a:p>
          <a:p>
            <a:endParaRPr lang="es-MX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 smtClean="0">
                <a:solidFill>
                  <a:srgbClr val="C0504D"/>
                </a:solidFill>
                <a:latin typeface="+mn-lt"/>
              </a:rPr>
              <a:t>4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de cada 10 niños</a:t>
            </a:r>
            <a:r>
              <a:rPr lang="es-MX" sz="2400" dirty="0">
                <a:latin typeface="+mn-lt"/>
              </a:rPr>
              <a:t> fueron agredidos verbal o  </a:t>
            </a:r>
            <a:r>
              <a:rPr lang="es-MX" sz="2400" dirty="0" smtClean="0">
                <a:latin typeface="+mn-lt"/>
              </a:rPr>
              <a:t>físicamente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ES_tradnl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>
                <a:solidFill>
                  <a:srgbClr val="C0504D"/>
                </a:solidFill>
                <a:latin typeface="+mn-lt"/>
              </a:rPr>
              <a:t>12.7% de estudiantes de primaria </a:t>
            </a:r>
            <a:r>
              <a:rPr lang="es-MX" sz="2400" dirty="0">
                <a:latin typeface="+mn-lt"/>
              </a:rPr>
              <a:t>participaron en actos de violencia, el 8.3% de la población de secundaria y </a:t>
            </a:r>
            <a:endParaRPr lang="es-MX" sz="2400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s-MX" sz="2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MX" sz="2400" dirty="0" smtClean="0">
                <a:solidFill>
                  <a:srgbClr val="C0504D"/>
                </a:solidFill>
                <a:latin typeface="+mn-lt"/>
              </a:rPr>
              <a:t>el </a:t>
            </a:r>
            <a:r>
              <a:rPr lang="es-MX" sz="2400" dirty="0">
                <a:solidFill>
                  <a:srgbClr val="C0504D"/>
                </a:solidFill>
                <a:latin typeface="+mn-lt"/>
              </a:rPr>
              <a:t>17% de primaria, han recibido amenazas </a:t>
            </a:r>
            <a:r>
              <a:rPr lang="es-MX" sz="2400" dirty="0">
                <a:latin typeface="+mn-lt"/>
              </a:rPr>
              <a:t>de parte de sus compañeros. </a:t>
            </a:r>
            <a:endParaRPr lang="es-ES_tradnl" sz="2400" dirty="0">
              <a:latin typeface="+mn-lt"/>
            </a:endParaRPr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25145"/>
            <a:ext cx="280831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41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Adobe Caslon Pro"/>
        <a:ea typeface=""/>
        <a:cs typeface=""/>
      </a:majorFont>
      <a:minorFont>
        <a:latin typeface="Adobe Casl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5133</Words>
  <Application>Microsoft Office PowerPoint</Application>
  <PresentationFormat>Presentación en pantalla (4:3)</PresentationFormat>
  <Paragraphs>699</Paragraphs>
  <Slides>74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74</vt:i4>
      </vt:variant>
    </vt:vector>
  </HeadingPairs>
  <TitlesOfParts>
    <vt:vector size="76" baseType="lpstr"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Determinantes de la salud de niñas, niños y adolescentes escolares   </vt:lpstr>
      <vt:lpstr>Determinantes de la salud de niñas, niños y adolescentes escolares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spps</dc:creator>
  <cp:lastModifiedBy>B_Center1</cp:lastModifiedBy>
  <cp:revision>241</cp:revision>
  <cp:lastPrinted>2013-05-28T18:27:43Z</cp:lastPrinted>
  <dcterms:created xsi:type="dcterms:W3CDTF">2012-12-13T01:24:37Z</dcterms:created>
  <dcterms:modified xsi:type="dcterms:W3CDTF">2013-06-25T16:25:53Z</dcterms:modified>
</cp:coreProperties>
</file>