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48"/>
  </p:notesMasterIdLst>
  <p:handoutMasterIdLst>
    <p:handoutMasterId r:id="rId49"/>
  </p:handoutMasterIdLst>
  <p:sldIdLst>
    <p:sldId id="256" r:id="rId3"/>
    <p:sldId id="354" r:id="rId4"/>
    <p:sldId id="334" r:id="rId5"/>
    <p:sldId id="336" r:id="rId6"/>
    <p:sldId id="400" r:id="rId7"/>
    <p:sldId id="401" r:id="rId8"/>
    <p:sldId id="402" r:id="rId9"/>
    <p:sldId id="338" r:id="rId10"/>
    <p:sldId id="293" r:id="rId11"/>
    <p:sldId id="289" r:id="rId12"/>
    <p:sldId id="355" r:id="rId13"/>
    <p:sldId id="356" r:id="rId14"/>
    <p:sldId id="357" r:id="rId15"/>
    <p:sldId id="358" r:id="rId16"/>
    <p:sldId id="359" r:id="rId17"/>
    <p:sldId id="360" r:id="rId18"/>
    <p:sldId id="361" r:id="rId19"/>
    <p:sldId id="362" r:id="rId20"/>
    <p:sldId id="364" r:id="rId21"/>
    <p:sldId id="365" r:id="rId22"/>
    <p:sldId id="366" r:id="rId23"/>
    <p:sldId id="367" r:id="rId24"/>
    <p:sldId id="390" r:id="rId25"/>
    <p:sldId id="391" r:id="rId26"/>
    <p:sldId id="395" r:id="rId27"/>
    <p:sldId id="396" r:id="rId28"/>
    <p:sldId id="397" r:id="rId29"/>
    <p:sldId id="398" r:id="rId30"/>
    <p:sldId id="399" r:id="rId31"/>
    <p:sldId id="368" r:id="rId32"/>
    <p:sldId id="373" r:id="rId33"/>
    <p:sldId id="380" r:id="rId34"/>
    <p:sldId id="376" r:id="rId35"/>
    <p:sldId id="375" r:id="rId36"/>
    <p:sldId id="370" r:id="rId37"/>
    <p:sldId id="379" r:id="rId38"/>
    <p:sldId id="381" r:id="rId39"/>
    <p:sldId id="382" r:id="rId40"/>
    <p:sldId id="305" r:id="rId41"/>
    <p:sldId id="306" r:id="rId42"/>
    <p:sldId id="374" r:id="rId43"/>
    <p:sldId id="307" r:id="rId44"/>
    <p:sldId id="309" r:id="rId45"/>
    <p:sldId id="295" r:id="rId46"/>
    <p:sldId id="384" r:id="rId47"/>
  </p:sldIdLst>
  <p:sldSz cx="9144000" cy="6858000" type="screen4x3"/>
  <p:notesSz cx="6797675" cy="9928225"/>
  <p:defaultTextStyle>
    <a:defPPr>
      <a:defRPr lang="es-MX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5F5F5F"/>
    <a:srgbClr val="4D4D4D"/>
    <a:srgbClr val="808080"/>
    <a:srgbClr val="C0C0C0"/>
    <a:srgbClr val="FF33CC"/>
    <a:srgbClr val="DDDDDD"/>
    <a:srgbClr val="008000"/>
    <a:srgbClr val="B2B2B2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6" autoAdjust="0"/>
    <p:restoredTop sz="94659" autoAdjust="0"/>
  </p:normalViewPr>
  <p:slideViewPr>
    <p:cSldViewPr>
      <p:cViewPr>
        <p:scale>
          <a:sx n="80" d="100"/>
          <a:sy n="80" d="100"/>
        </p:scale>
        <p:origin x="-1092" y="72"/>
      </p:cViewPr>
      <p:guideLst>
        <p:guide orient="horz" pos="66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1160BF-634E-489A-BC18-192BA7387AFA}" type="doc">
      <dgm:prSet loTypeId="urn:microsoft.com/office/officeart/2005/8/layout/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4F3B337C-0DAB-4752-912E-3E488AE55B32}">
      <dgm:prSet phldrT="[Texto]" custT="1"/>
      <dgm:spPr/>
      <dgm:t>
        <a:bodyPr/>
        <a:lstStyle/>
        <a:p>
          <a:r>
            <a:rPr lang="es-MX" sz="1500" dirty="0" smtClean="0"/>
            <a:t>Vinculación y coordinación con la Secretaria de Educación Pública</a:t>
          </a:r>
          <a:endParaRPr lang="es-MX" sz="1500" dirty="0"/>
        </a:p>
      </dgm:t>
    </dgm:pt>
    <dgm:pt modelId="{0B69B68F-73F6-4F68-88AA-6B7D98431F17}" type="parTrans" cxnId="{941CDA70-5D0C-4505-9C5E-72DBF6526B8D}">
      <dgm:prSet/>
      <dgm:spPr/>
      <dgm:t>
        <a:bodyPr/>
        <a:lstStyle/>
        <a:p>
          <a:endParaRPr lang="es-MX"/>
        </a:p>
      </dgm:t>
    </dgm:pt>
    <dgm:pt modelId="{9F773293-1E66-44A0-9980-C31E6FD7D4E4}" type="sibTrans" cxnId="{941CDA70-5D0C-4505-9C5E-72DBF6526B8D}">
      <dgm:prSet/>
      <dgm:spPr/>
      <dgm:t>
        <a:bodyPr/>
        <a:lstStyle/>
        <a:p>
          <a:endParaRPr lang="es-MX"/>
        </a:p>
      </dgm:t>
    </dgm:pt>
    <dgm:pt modelId="{60A61631-11AF-4C28-B8DB-D4005D6FE3FA}">
      <dgm:prSet phldrT="[Texto]" custT="1"/>
      <dgm:spPr/>
      <dgm:t>
        <a:bodyPr/>
        <a:lstStyle/>
        <a:p>
          <a:r>
            <a:rPr lang="es-MX" sz="1600" dirty="0" smtClean="0"/>
            <a:t>Vinculación y coordinación con las áreas de Salud</a:t>
          </a:r>
          <a:endParaRPr lang="es-MX" sz="1600" dirty="0"/>
        </a:p>
      </dgm:t>
    </dgm:pt>
    <dgm:pt modelId="{B80CCBE8-D0B2-415B-8B79-8638395A8C2A}" type="parTrans" cxnId="{BC817297-35F2-4A51-B315-281CBE1CEC0E}">
      <dgm:prSet/>
      <dgm:spPr/>
      <dgm:t>
        <a:bodyPr/>
        <a:lstStyle/>
        <a:p>
          <a:endParaRPr lang="es-MX"/>
        </a:p>
      </dgm:t>
    </dgm:pt>
    <dgm:pt modelId="{4B1C15F6-9652-45A3-8FC6-6AA583905C72}" type="sibTrans" cxnId="{BC817297-35F2-4A51-B315-281CBE1CEC0E}">
      <dgm:prSet/>
      <dgm:spPr/>
      <dgm:t>
        <a:bodyPr/>
        <a:lstStyle/>
        <a:p>
          <a:endParaRPr lang="es-MX"/>
        </a:p>
      </dgm:t>
    </dgm:pt>
    <dgm:pt modelId="{02425E42-9FA2-4B00-97CB-F53AC7D4A151}">
      <dgm:prSet phldrT="[Texto]" custT="1"/>
      <dgm:spPr/>
      <dgm:t>
        <a:bodyPr/>
        <a:lstStyle/>
        <a:p>
          <a:r>
            <a:rPr lang="es-MX" sz="1600" dirty="0" smtClean="0"/>
            <a:t>Diagnóstico de Salud Escolar </a:t>
          </a:r>
          <a:endParaRPr lang="es-MX" sz="1600" dirty="0"/>
        </a:p>
      </dgm:t>
    </dgm:pt>
    <dgm:pt modelId="{7E15CDB9-5978-4074-AA8D-2E43847C3A96}" type="parTrans" cxnId="{FE23183B-63BD-4311-92B1-E2DBE99CE331}">
      <dgm:prSet/>
      <dgm:spPr/>
      <dgm:t>
        <a:bodyPr/>
        <a:lstStyle/>
        <a:p>
          <a:endParaRPr lang="es-MX"/>
        </a:p>
      </dgm:t>
    </dgm:pt>
    <dgm:pt modelId="{9E88C1BB-C91C-49F6-8941-D4D13B69150A}" type="sibTrans" cxnId="{FE23183B-63BD-4311-92B1-E2DBE99CE331}">
      <dgm:prSet/>
      <dgm:spPr/>
      <dgm:t>
        <a:bodyPr/>
        <a:lstStyle/>
        <a:p>
          <a:endParaRPr lang="es-MX"/>
        </a:p>
      </dgm:t>
    </dgm:pt>
    <dgm:pt modelId="{0A633802-C0E8-4BEE-8991-ADEAB047E7F6}">
      <dgm:prSet phldrT="[Texto]" custT="1"/>
      <dgm:spPr/>
      <dgm:t>
        <a:bodyPr/>
        <a:lstStyle/>
        <a:p>
          <a:r>
            <a:rPr lang="es-MX" sz="1600" dirty="0" smtClean="0"/>
            <a:t>Selección del Universo</a:t>
          </a:r>
        </a:p>
        <a:p>
          <a:r>
            <a:rPr lang="es-MX" sz="1600" dirty="0" smtClean="0"/>
            <a:t> de Trabajo </a:t>
          </a:r>
          <a:endParaRPr lang="es-MX" sz="1600" dirty="0"/>
        </a:p>
      </dgm:t>
    </dgm:pt>
    <dgm:pt modelId="{F7237F0E-1D96-4168-88D6-2599993E846F}" type="parTrans" cxnId="{24424450-6CFC-4C45-8A21-9B0CFD70D1C9}">
      <dgm:prSet/>
      <dgm:spPr/>
      <dgm:t>
        <a:bodyPr/>
        <a:lstStyle/>
        <a:p>
          <a:endParaRPr lang="es-MX"/>
        </a:p>
      </dgm:t>
    </dgm:pt>
    <dgm:pt modelId="{51270E7E-AFC5-4953-B6D7-E3EBF48F54D4}" type="sibTrans" cxnId="{24424450-6CFC-4C45-8A21-9B0CFD70D1C9}">
      <dgm:prSet/>
      <dgm:spPr/>
      <dgm:t>
        <a:bodyPr/>
        <a:lstStyle/>
        <a:p>
          <a:endParaRPr lang="es-MX"/>
        </a:p>
      </dgm:t>
    </dgm:pt>
    <dgm:pt modelId="{2DE4EA41-98F9-4578-B5A5-650140B220B0}">
      <dgm:prSet phldrT="[Texto]" custT="1"/>
      <dgm:spPr/>
      <dgm:t>
        <a:bodyPr/>
        <a:lstStyle/>
        <a:p>
          <a:r>
            <a:rPr lang="es-MX" sz="1600" dirty="0" smtClean="0"/>
            <a:t>Incorporación de Escuelas</a:t>
          </a:r>
        </a:p>
        <a:p>
          <a:r>
            <a:rPr lang="es-MX" sz="1600" dirty="0" smtClean="0"/>
            <a:t> al Programa</a:t>
          </a:r>
          <a:endParaRPr lang="es-MX" sz="1600" dirty="0"/>
        </a:p>
      </dgm:t>
    </dgm:pt>
    <dgm:pt modelId="{641A7F15-6AF2-4C86-A835-9BE38822310D}" type="parTrans" cxnId="{ECF41571-7026-45AA-99A7-B18F79C085BF}">
      <dgm:prSet/>
      <dgm:spPr/>
      <dgm:t>
        <a:bodyPr/>
        <a:lstStyle/>
        <a:p>
          <a:endParaRPr lang="es-MX"/>
        </a:p>
      </dgm:t>
    </dgm:pt>
    <dgm:pt modelId="{8DE31305-6984-4E49-8D3A-1ED3A1C89B67}" type="sibTrans" cxnId="{ECF41571-7026-45AA-99A7-B18F79C085BF}">
      <dgm:prSet/>
      <dgm:spPr/>
      <dgm:t>
        <a:bodyPr/>
        <a:lstStyle/>
        <a:p>
          <a:endParaRPr lang="es-MX"/>
        </a:p>
      </dgm:t>
    </dgm:pt>
    <dgm:pt modelId="{C7072DE3-8CF6-43AF-B3DB-652E70C72838}">
      <dgm:prSet phldrT="[Texto]" custT="1"/>
      <dgm:spPr/>
      <dgm:t>
        <a:bodyPr/>
        <a:lstStyle/>
        <a:p>
          <a:r>
            <a:rPr lang="es-MX" sz="1400" dirty="0" smtClean="0"/>
            <a:t>Elaboración del Plan Estatal Intersectorial del Programa Escuela y Salud </a:t>
          </a:r>
          <a:endParaRPr lang="es-MX" sz="1400" dirty="0"/>
        </a:p>
      </dgm:t>
    </dgm:pt>
    <dgm:pt modelId="{90980E7E-0A4F-48EE-95BF-F331B46FC47B}" type="parTrans" cxnId="{8C6CF80D-D90D-48AB-8A5A-B4740E6C9068}">
      <dgm:prSet/>
      <dgm:spPr/>
      <dgm:t>
        <a:bodyPr/>
        <a:lstStyle/>
        <a:p>
          <a:endParaRPr lang="es-MX"/>
        </a:p>
      </dgm:t>
    </dgm:pt>
    <dgm:pt modelId="{7C6935FF-2E98-41D5-83A5-8B212AF6BE87}" type="sibTrans" cxnId="{8C6CF80D-D90D-48AB-8A5A-B4740E6C9068}">
      <dgm:prSet/>
      <dgm:spPr/>
      <dgm:t>
        <a:bodyPr/>
        <a:lstStyle/>
        <a:p>
          <a:endParaRPr lang="es-MX"/>
        </a:p>
      </dgm:t>
    </dgm:pt>
    <dgm:pt modelId="{A7AE01A9-F30E-4FB5-8E0B-907A27E2C717}">
      <dgm:prSet phldrT="[Texto]" custT="1"/>
      <dgm:spPr/>
      <dgm:t>
        <a:bodyPr/>
        <a:lstStyle/>
        <a:p>
          <a:pPr>
            <a:spcAft>
              <a:spcPts val="0"/>
            </a:spcAft>
          </a:pPr>
          <a:r>
            <a:rPr lang="es-MX" sz="1600" dirty="0" smtClean="0"/>
            <a:t>Plan Anual de Trabajo PAT/SIAFFASPE </a:t>
          </a:r>
          <a:endParaRPr lang="es-MX" sz="1600" dirty="0"/>
        </a:p>
      </dgm:t>
    </dgm:pt>
    <dgm:pt modelId="{0DFCA936-2CDC-424E-97B7-F79D19115ABA}" type="parTrans" cxnId="{8DBA03AA-E5FD-490C-8945-925F69B96CAA}">
      <dgm:prSet/>
      <dgm:spPr/>
      <dgm:t>
        <a:bodyPr/>
        <a:lstStyle/>
        <a:p>
          <a:endParaRPr lang="es-MX"/>
        </a:p>
      </dgm:t>
    </dgm:pt>
    <dgm:pt modelId="{FF74F3B6-0E5D-4BA7-847A-F1876A5677D5}" type="sibTrans" cxnId="{8DBA03AA-E5FD-490C-8945-925F69B96CAA}">
      <dgm:prSet/>
      <dgm:spPr/>
      <dgm:t>
        <a:bodyPr/>
        <a:lstStyle/>
        <a:p>
          <a:endParaRPr lang="es-MX"/>
        </a:p>
      </dgm:t>
    </dgm:pt>
    <dgm:pt modelId="{714CD87D-9F2F-43F7-9EFE-F0B7773341FF}">
      <dgm:prSet phldrT="[Texto]"/>
      <dgm:spPr/>
      <dgm:t>
        <a:bodyPr/>
        <a:lstStyle/>
        <a:p>
          <a:pPr>
            <a:spcAft>
              <a:spcPts val="0"/>
            </a:spcAft>
          </a:pPr>
          <a:r>
            <a:rPr lang="es-MX" dirty="0" smtClean="0"/>
            <a:t>Certificación (Acreditación) de Escuelas</a:t>
          </a:r>
        </a:p>
        <a:p>
          <a:pPr>
            <a:spcAft>
              <a:spcPts val="0"/>
            </a:spcAft>
          </a:pPr>
          <a:r>
            <a:rPr lang="es-MX" dirty="0" smtClean="0"/>
            <a:t> Promotoras de Salud</a:t>
          </a:r>
          <a:endParaRPr lang="es-MX" dirty="0"/>
        </a:p>
      </dgm:t>
    </dgm:pt>
    <dgm:pt modelId="{AED501F4-2BCD-4673-BA26-1EBF71C05D81}" type="parTrans" cxnId="{87ABDAF1-3D27-4B08-BEAF-783C0AE2175F}">
      <dgm:prSet/>
      <dgm:spPr/>
      <dgm:t>
        <a:bodyPr/>
        <a:lstStyle/>
        <a:p>
          <a:endParaRPr lang="es-MX"/>
        </a:p>
      </dgm:t>
    </dgm:pt>
    <dgm:pt modelId="{61255BC9-8BEA-460D-9764-336A68234FFD}" type="sibTrans" cxnId="{87ABDAF1-3D27-4B08-BEAF-783C0AE2175F}">
      <dgm:prSet/>
      <dgm:spPr/>
      <dgm:t>
        <a:bodyPr/>
        <a:lstStyle/>
        <a:p>
          <a:endParaRPr lang="es-MX"/>
        </a:p>
      </dgm:t>
    </dgm:pt>
    <dgm:pt modelId="{BB056BC0-4F33-4364-8808-A4369C207398}" type="pres">
      <dgm:prSet presAssocID="{8D1160BF-634E-489A-BC18-192BA7387AF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0CD8FD2C-EB23-4B01-B11E-79E8A4192E26}" type="pres">
      <dgm:prSet presAssocID="{4F3B337C-0DAB-4752-912E-3E488AE55B32}" presName="node" presStyleLbl="node1" presStyleIdx="0" presStyleCnt="8" custScaleX="135838" custScaleY="158081" custLinFactNeighborX="-5681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E9981FA-DC72-4463-A54E-620B635FBFF9}" type="pres">
      <dgm:prSet presAssocID="{9F773293-1E66-44A0-9980-C31E6FD7D4E4}" presName="sibTrans" presStyleLbl="sibTrans2D1" presStyleIdx="0" presStyleCnt="7"/>
      <dgm:spPr/>
      <dgm:t>
        <a:bodyPr/>
        <a:lstStyle/>
        <a:p>
          <a:endParaRPr lang="es-MX"/>
        </a:p>
      </dgm:t>
    </dgm:pt>
    <dgm:pt modelId="{862B520C-1333-4900-92B1-C0A1ABED5C00}" type="pres">
      <dgm:prSet presAssocID="{9F773293-1E66-44A0-9980-C31E6FD7D4E4}" presName="connectorText" presStyleLbl="sibTrans2D1" presStyleIdx="0" presStyleCnt="7"/>
      <dgm:spPr/>
      <dgm:t>
        <a:bodyPr/>
        <a:lstStyle/>
        <a:p>
          <a:endParaRPr lang="es-MX"/>
        </a:p>
      </dgm:t>
    </dgm:pt>
    <dgm:pt modelId="{142C0DCA-8ECF-45CA-85CC-1476A753F5A5}" type="pres">
      <dgm:prSet presAssocID="{60A61631-11AF-4C28-B8DB-D4005D6FE3FA}" presName="node" presStyleLbl="node1" presStyleIdx="1" presStyleCnt="8" custScaleX="146816" custScaleY="15490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40C75FF-7EDD-4EDE-9D44-8237B746F6F7}" type="pres">
      <dgm:prSet presAssocID="{4B1C15F6-9652-45A3-8FC6-6AA583905C72}" presName="sibTrans" presStyleLbl="sibTrans2D1" presStyleIdx="1" presStyleCnt="7"/>
      <dgm:spPr/>
      <dgm:t>
        <a:bodyPr/>
        <a:lstStyle/>
        <a:p>
          <a:endParaRPr lang="es-MX"/>
        </a:p>
      </dgm:t>
    </dgm:pt>
    <dgm:pt modelId="{94E5A3DE-9CBD-4EAD-864F-5C9E9B0C2DA2}" type="pres">
      <dgm:prSet presAssocID="{4B1C15F6-9652-45A3-8FC6-6AA583905C72}" presName="connectorText" presStyleLbl="sibTrans2D1" presStyleIdx="1" presStyleCnt="7"/>
      <dgm:spPr/>
      <dgm:t>
        <a:bodyPr/>
        <a:lstStyle/>
        <a:p>
          <a:endParaRPr lang="es-MX"/>
        </a:p>
      </dgm:t>
    </dgm:pt>
    <dgm:pt modelId="{E67939CF-8428-4F7D-960F-C9F3091EBFDB}" type="pres">
      <dgm:prSet presAssocID="{02425E42-9FA2-4B00-97CB-F53AC7D4A151}" presName="node" presStyleLbl="node1" presStyleIdx="2" presStyleCnt="8" custScaleX="125486" custScaleY="14541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FE721FA-7492-4E8C-852D-DE61A5AC5191}" type="pres">
      <dgm:prSet presAssocID="{9E88C1BB-C91C-49F6-8941-D4D13B69150A}" presName="sibTrans" presStyleLbl="sibTrans2D1" presStyleIdx="2" presStyleCnt="7" custAng="21381232" custLinFactNeighborX="-4554" custLinFactNeighborY="-20217"/>
      <dgm:spPr/>
      <dgm:t>
        <a:bodyPr/>
        <a:lstStyle/>
        <a:p>
          <a:endParaRPr lang="es-MX"/>
        </a:p>
      </dgm:t>
    </dgm:pt>
    <dgm:pt modelId="{3718EA8F-5B33-43C0-AEE8-764924A82E95}" type="pres">
      <dgm:prSet presAssocID="{9E88C1BB-C91C-49F6-8941-D4D13B69150A}" presName="connectorText" presStyleLbl="sibTrans2D1" presStyleIdx="2" presStyleCnt="7"/>
      <dgm:spPr/>
      <dgm:t>
        <a:bodyPr/>
        <a:lstStyle/>
        <a:p>
          <a:endParaRPr lang="es-MX"/>
        </a:p>
      </dgm:t>
    </dgm:pt>
    <dgm:pt modelId="{CA84C8F6-1282-46B5-A043-6432D6483483}" type="pres">
      <dgm:prSet presAssocID="{0A633802-C0E8-4BEE-8991-ADEAB047E7F6}" presName="node" presStyleLbl="node1" presStyleIdx="3" presStyleCnt="8" custScaleX="144989" custScaleY="16346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6916E8B-8FE8-422B-8E92-DE7991CE2C2F}" type="pres">
      <dgm:prSet presAssocID="{51270E7E-AFC5-4953-B6D7-E3EBF48F54D4}" presName="sibTrans" presStyleLbl="sibTrans2D1" presStyleIdx="3" presStyleCnt="7"/>
      <dgm:spPr/>
      <dgm:t>
        <a:bodyPr/>
        <a:lstStyle/>
        <a:p>
          <a:endParaRPr lang="es-MX"/>
        </a:p>
      </dgm:t>
    </dgm:pt>
    <dgm:pt modelId="{A922928F-3486-4BC6-A714-CA7A05F7BFE0}" type="pres">
      <dgm:prSet presAssocID="{51270E7E-AFC5-4953-B6D7-E3EBF48F54D4}" presName="connectorText" presStyleLbl="sibTrans2D1" presStyleIdx="3" presStyleCnt="7"/>
      <dgm:spPr/>
      <dgm:t>
        <a:bodyPr/>
        <a:lstStyle/>
        <a:p>
          <a:endParaRPr lang="es-MX"/>
        </a:p>
      </dgm:t>
    </dgm:pt>
    <dgm:pt modelId="{47E1893E-608D-4AAD-BB9B-26361CCE1C17}" type="pres">
      <dgm:prSet presAssocID="{2DE4EA41-98F9-4578-B5A5-650140B220B0}" presName="node" presStyleLbl="node1" presStyleIdx="4" presStyleCnt="8" custScaleX="143723" custScaleY="21868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85E7041-8534-4EA2-9A1A-2CDB26146106}" type="pres">
      <dgm:prSet presAssocID="{8DE31305-6984-4E49-8D3A-1ED3A1C89B67}" presName="sibTrans" presStyleLbl="sibTrans2D1" presStyleIdx="4" presStyleCnt="7" custLinFactNeighborX="-27556"/>
      <dgm:spPr/>
      <dgm:t>
        <a:bodyPr/>
        <a:lstStyle/>
        <a:p>
          <a:endParaRPr lang="es-MX"/>
        </a:p>
      </dgm:t>
    </dgm:pt>
    <dgm:pt modelId="{C87B07FC-EEE7-4A46-84F6-2676896683D3}" type="pres">
      <dgm:prSet presAssocID="{8DE31305-6984-4E49-8D3A-1ED3A1C89B67}" presName="connectorText" presStyleLbl="sibTrans2D1" presStyleIdx="4" presStyleCnt="7"/>
      <dgm:spPr/>
      <dgm:t>
        <a:bodyPr/>
        <a:lstStyle/>
        <a:p>
          <a:endParaRPr lang="es-MX"/>
        </a:p>
      </dgm:t>
    </dgm:pt>
    <dgm:pt modelId="{D2364175-CCE6-4145-B105-C44A76610FFB}" type="pres">
      <dgm:prSet presAssocID="{C7072DE3-8CF6-43AF-B3DB-652E70C72838}" presName="node" presStyleLbl="node1" presStyleIdx="5" presStyleCnt="8" custScaleX="132467" custScaleY="217844" custLinFactNeighborX="-3851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C41942C-FF04-45A5-AEEA-E871BE9E2076}" type="pres">
      <dgm:prSet presAssocID="{7C6935FF-2E98-41D5-83A5-8B212AF6BE87}" presName="sibTrans" presStyleLbl="sibTrans2D1" presStyleIdx="5" presStyleCnt="7" custAng="608461" custFlipHor="0" custScaleX="88302" custScaleY="204445" custLinFactNeighborX="-51431" custLinFactNeighborY="9756"/>
      <dgm:spPr/>
      <dgm:t>
        <a:bodyPr/>
        <a:lstStyle/>
        <a:p>
          <a:endParaRPr lang="es-MX"/>
        </a:p>
      </dgm:t>
    </dgm:pt>
    <dgm:pt modelId="{418BDFAD-A552-46A9-9045-9DD16904755A}" type="pres">
      <dgm:prSet presAssocID="{7C6935FF-2E98-41D5-83A5-8B212AF6BE87}" presName="connectorText" presStyleLbl="sibTrans2D1" presStyleIdx="5" presStyleCnt="7"/>
      <dgm:spPr/>
      <dgm:t>
        <a:bodyPr/>
        <a:lstStyle/>
        <a:p>
          <a:endParaRPr lang="es-MX"/>
        </a:p>
      </dgm:t>
    </dgm:pt>
    <dgm:pt modelId="{E36DEE58-4A82-4E28-B1CC-49482387F2C9}" type="pres">
      <dgm:prSet presAssocID="{A7AE01A9-F30E-4FB5-8E0B-907A27E2C717}" presName="node" presStyleLbl="node1" presStyleIdx="6" presStyleCnt="8" custScaleX="149935" custScaleY="172231" custLinFactNeighborX="-1911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B2A4606-BD1A-4E17-888E-948FD5C2F7C9}" type="pres">
      <dgm:prSet presAssocID="{FF74F3B6-0E5D-4BA7-847A-F1876A5677D5}" presName="sibTrans" presStyleLbl="sibTrans2D1" presStyleIdx="6" presStyleCnt="7"/>
      <dgm:spPr/>
      <dgm:t>
        <a:bodyPr/>
        <a:lstStyle/>
        <a:p>
          <a:endParaRPr lang="es-MX"/>
        </a:p>
      </dgm:t>
    </dgm:pt>
    <dgm:pt modelId="{F84008F7-D9FF-43FE-9C42-E2A7B8A99CB4}" type="pres">
      <dgm:prSet presAssocID="{FF74F3B6-0E5D-4BA7-847A-F1876A5677D5}" presName="connectorText" presStyleLbl="sibTrans2D1" presStyleIdx="6" presStyleCnt="7"/>
      <dgm:spPr/>
      <dgm:t>
        <a:bodyPr/>
        <a:lstStyle/>
        <a:p>
          <a:endParaRPr lang="es-MX"/>
        </a:p>
      </dgm:t>
    </dgm:pt>
    <dgm:pt modelId="{E68D9E20-4B8D-4026-ABE3-F66A46F806FD}" type="pres">
      <dgm:prSet presAssocID="{714CD87D-9F2F-43F7-9EFE-F0B7773341FF}" presName="node" presStyleLbl="node1" presStyleIdx="7" presStyleCnt="8" custScaleX="191016" custScaleY="16672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E41AE3E-4453-1242-B139-5F623E09ADDA}" type="presOf" srcId="{7C6935FF-2E98-41D5-83A5-8B212AF6BE87}" destId="{418BDFAD-A552-46A9-9045-9DD16904755A}" srcOrd="1" destOrd="0" presId="urn:microsoft.com/office/officeart/2005/8/layout/process5"/>
    <dgm:cxn modelId="{2736DB9F-1F56-1840-A9A9-678357DAD67F}" type="presOf" srcId="{9E88C1BB-C91C-49F6-8941-D4D13B69150A}" destId="{AFE721FA-7492-4E8C-852D-DE61A5AC5191}" srcOrd="0" destOrd="0" presId="urn:microsoft.com/office/officeart/2005/8/layout/process5"/>
    <dgm:cxn modelId="{9E14A057-9360-E742-A031-457ECECE6D26}" type="presOf" srcId="{A7AE01A9-F30E-4FB5-8E0B-907A27E2C717}" destId="{E36DEE58-4A82-4E28-B1CC-49482387F2C9}" srcOrd="0" destOrd="0" presId="urn:microsoft.com/office/officeart/2005/8/layout/process5"/>
    <dgm:cxn modelId="{F63D247A-D275-F849-B436-44258C5807AB}" type="presOf" srcId="{51270E7E-AFC5-4953-B6D7-E3EBF48F54D4}" destId="{A922928F-3486-4BC6-A714-CA7A05F7BFE0}" srcOrd="1" destOrd="0" presId="urn:microsoft.com/office/officeart/2005/8/layout/process5"/>
    <dgm:cxn modelId="{BDB96F73-59B4-D344-8379-5434987943B6}" type="presOf" srcId="{4B1C15F6-9652-45A3-8FC6-6AA583905C72}" destId="{940C75FF-7EDD-4EDE-9D44-8237B746F6F7}" srcOrd="0" destOrd="0" presId="urn:microsoft.com/office/officeart/2005/8/layout/process5"/>
    <dgm:cxn modelId="{6B72B8F2-BD63-A44F-80EE-71E4F88349C6}" type="presOf" srcId="{FF74F3B6-0E5D-4BA7-847A-F1876A5677D5}" destId="{FB2A4606-BD1A-4E17-888E-948FD5C2F7C9}" srcOrd="0" destOrd="0" presId="urn:microsoft.com/office/officeart/2005/8/layout/process5"/>
    <dgm:cxn modelId="{DD119CF1-81E5-044D-92A4-E2F3088A80DB}" type="presOf" srcId="{9F773293-1E66-44A0-9980-C31E6FD7D4E4}" destId="{862B520C-1333-4900-92B1-C0A1ABED5C00}" srcOrd="1" destOrd="0" presId="urn:microsoft.com/office/officeart/2005/8/layout/process5"/>
    <dgm:cxn modelId="{BC817297-35F2-4A51-B315-281CBE1CEC0E}" srcId="{8D1160BF-634E-489A-BC18-192BA7387AFA}" destId="{60A61631-11AF-4C28-B8DB-D4005D6FE3FA}" srcOrd="1" destOrd="0" parTransId="{B80CCBE8-D0B2-415B-8B79-8638395A8C2A}" sibTransId="{4B1C15F6-9652-45A3-8FC6-6AA583905C72}"/>
    <dgm:cxn modelId="{F383BA6F-A813-9149-9413-56C9665FF699}" type="presOf" srcId="{8D1160BF-634E-489A-BC18-192BA7387AFA}" destId="{BB056BC0-4F33-4364-8808-A4369C207398}" srcOrd="0" destOrd="0" presId="urn:microsoft.com/office/officeart/2005/8/layout/process5"/>
    <dgm:cxn modelId="{8DBA03AA-E5FD-490C-8945-925F69B96CAA}" srcId="{8D1160BF-634E-489A-BC18-192BA7387AFA}" destId="{A7AE01A9-F30E-4FB5-8E0B-907A27E2C717}" srcOrd="6" destOrd="0" parTransId="{0DFCA936-2CDC-424E-97B7-F79D19115ABA}" sibTransId="{FF74F3B6-0E5D-4BA7-847A-F1876A5677D5}"/>
    <dgm:cxn modelId="{A3AF0913-2E51-604B-AF06-DD4CC22767E3}" type="presOf" srcId="{9E88C1BB-C91C-49F6-8941-D4D13B69150A}" destId="{3718EA8F-5B33-43C0-AEE8-764924A82E95}" srcOrd="1" destOrd="0" presId="urn:microsoft.com/office/officeart/2005/8/layout/process5"/>
    <dgm:cxn modelId="{8E97C14A-1CAC-B748-B41C-305C3530A95C}" type="presOf" srcId="{02425E42-9FA2-4B00-97CB-F53AC7D4A151}" destId="{E67939CF-8428-4F7D-960F-C9F3091EBFDB}" srcOrd="0" destOrd="0" presId="urn:microsoft.com/office/officeart/2005/8/layout/process5"/>
    <dgm:cxn modelId="{8C6CF80D-D90D-48AB-8A5A-B4740E6C9068}" srcId="{8D1160BF-634E-489A-BC18-192BA7387AFA}" destId="{C7072DE3-8CF6-43AF-B3DB-652E70C72838}" srcOrd="5" destOrd="0" parTransId="{90980E7E-0A4F-48EE-95BF-F331B46FC47B}" sibTransId="{7C6935FF-2E98-41D5-83A5-8B212AF6BE87}"/>
    <dgm:cxn modelId="{FE23183B-63BD-4311-92B1-E2DBE99CE331}" srcId="{8D1160BF-634E-489A-BC18-192BA7387AFA}" destId="{02425E42-9FA2-4B00-97CB-F53AC7D4A151}" srcOrd="2" destOrd="0" parTransId="{7E15CDB9-5978-4074-AA8D-2E43847C3A96}" sibTransId="{9E88C1BB-C91C-49F6-8941-D4D13B69150A}"/>
    <dgm:cxn modelId="{000F3576-9013-264F-B943-6491C655C116}" type="presOf" srcId="{9F773293-1E66-44A0-9980-C31E6FD7D4E4}" destId="{CE9981FA-DC72-4463-A54E-620B635FBFF9}" srcOrd="0" destOrd="0" presId="urn:microsoft.com/office/officeart/2005/8/layout/process5"/>
    <dgm:cxn modelId="{ECF41571-7026-45AA-99A7-B18F79C085BF}" srcId="{8D1160BF-634E-489A-BC18-192BA7387AFA}" destId="{2DE4EA41-98F9-4578-B5A5-650140B220B0}" srcOrd="4" destOrd="0" parTransId="{641A7F15-6AF2-4C86-A835-9BE38822310D}" sibTransId="{8DE31305-6984-4E49-8D3A-1ED3A1C89B67}"/>
    <dgm:cxn modelId="{D6E01902-2028-5245-AA72-55D3C58B2B6D}" type="presOf" srcId="{FF74F3B6-0E5D-4BA7-847A-F1876A5677D5}" destId="{F84008F7-D9FF-43FE-9C42-E2A7B8A99CB4}" srcOrd="1" destOrd="0" presId="urn:microsoft.com/office/officeart/2005/8/layout/process5"/>
    <dgm:cxn modelId="{263F13E7-244D-7E4C-9B4B-E2BC34B6B0CA}" type="presOf" srcId="{8DE31305-6984-4E49-8D3A-1ED3A1C89B67}" destId="{C87B07FC-EEE7-4A46-84F6-2676896683D3}" srcOrd="1" destOrd="0" presId="urn:microsoft.com/office/officeart/2005/8/layout/process5"/>
    <dgm:cxn modelId="{28DB0525-E3B8-7D40-999C-24D5F4580AAD}" type="presOf" srcId="{8DE31305-6984-4E49-8D3A-1ED3A1C89B67}" destId="{B85E7041-8534-4EA2-9A1A-2CDB26146106}" srcOrd="0" destOrd="0" presId="urn:microsoft.com/office/officeart/2005/8/layout/process5"/>
    <dgm:cxn modelId="{920A1C3B-EC46-F04F-8FBF-CBB91C6655DD}" type="presOf" srcId="{C7072DE3-8CF6-43AF-B3DB-652E70C72838}" destId="{D2364175-CCE6-4145-B105-C44A76610FFB}" srcOrd="0" destOrd="0" presId="urn:microsoft.com/office/officeart/2005/8/layout/process5"/>
    <dgm:cxn modelId="{24424450-6CFC-4C45-8A21-9B0CFD70D1C9}" srcId="{8D1160BF-634E-489A-BC18-192BA7387AFA}" destId="{0A633802-C0E8-4BEE-8991-ADEAB047E7F6}" srcOrd="3" destOrd="0" parTransId="{F7237F0E-1D96-4168-88D6-2599993E846F}" sibTransId="{51270E7E-AFC5-4953-B6D7-E3EBF48F54D4}"/>
    <dgm:cxn modelId="{EE3EEE61-6FE6-3541-A4B6-8D961DDB480D}" type="presOf" srcId="{714CD87D-9F2F-43F7-9EFE-F0B7773341FF}" destId="{E68D9E20-4B8D-4026-ABE3-F66A46F806FD}" srcOrd="0" destOrd="0" presId="urn:microsoft.com/office/officeart/2005/8/layout/process5"/>
    <dgm:cxn modelId="{437AA391-B9BF-5547-B5D0-C0416B0DFA2F}" type="presOf" srcId="{51270E7E-AFC5-4953-B6D7-E3EBF48F54D4}" destId="{26916E8B-8FE8-422B-8E92-DE7991CE2C2F}" srcOrd="0" destOrd="0" presId="urn:microsoft.com/office/officeart/2005/8/layout/process5"/>
    <dgm:cxn modelId="{12FB7D2E-1418-A040-A9B6-AAFA8A6D0C1F}" type="presOf" srcId="{60A61631-11AF-4C28-B8DB-D4005D6FE3FA}" destId="{142C0DCA-8ECF-45CA-85CC-1476A753F5A5}" srcOrd="0" destOrd="0" presId="urn:microsoft.com/office/officeart/2005/8/layout/process5"/>
    <dgm:cxn modelId="{949B2273-28D8-5149-971C-B5145AB13232}" type="presOf" srcId="{4F3B337C-0DAB-4752-912E-3E488AE55B32}" destId="{0CD8FD2C-EB23-4B01-B11E-79E8A4192E26}" srcOrd="0" destOrd="0" presId="urn:microsoft.com/office/officeart/2005/8/layout/process5"/>
    <dgm:cxn modelId="{E3CC4B0E-713C-6345-B29A-EF59A79DAAE0}" type="presOf" srcId="{0A633802-C0E8-4BEE-8991-ADEAB047E7F6}" destId="{CA84C8F6-1282-46B5-A043-6432D6483483}" srcOrd="0" destOrd="0" presId="urn:microsoft.com/office/officeart/2005/8/layout/process5"/>
    <dgm:cxn modelId="{941CDA70-5D0C-4505-9C5E-72DBF6526B8D}" srcId="{8D1160BF-634E-489A-BC18-192BA7387AFA}" destId="{4F3B337C-0DAB-4752-912E-3E488AE55B32}" srcOrd="0" destOrd="0" parTransId="{0B69B68F-73F6-4F68-88AA-6B7D98431F17}" sibTransId="{9F773293-1E66-44A0-9980-C31E6FD7D4E4}"/>
    <dgm:cxn modelId="{A9335EFE-A70E-DF4C-9CEC-47787A00772F}" type="presOf" srcId="{2DE4EA41-98F9-4578-B5A5-650140B220B0}" destId="{47E1893E-608D-4AAD-BB9B-26361CCE1C17}" srcOrd="0" destOrd="0" presId="urn:microsoft.com/office/officeart/2005/8/layout/process5"/>
    <dgm:cxn modelId="{C86A59D4-308F-CC4F-B3D6-8B2E4AE2E2DB}" type="presOf" srcId="{4B1C15F6-9652-45A3-8FC6-6AA583905C72}" destId="{94E5A3DE-9CBD-4EAD-864F-5C9E9B0C2DA2}" srcOrd="1" destOrd="0" presId="urn:microsoft.com/office/officeart/2005/8/layout/process5"/>
    <dgm:cxn modelId="{60642D00-4DB3-8946-A909-17F6F0BD746D}" type="presOf" srcId="{7C6935FF-2E98-41D5-83A5-8B212AF6BE87}" destId="{DC41942C-FF04-45A5-AEEA-E871BE9E2076}" srcOrd="0" destOrd="0" presId="urn:microsoft.com/office/officeart/2005/8/layout/process5"/>
    <dgm:cxn modelId="{87ABDAF1-3D27-4B08-BEAF-783C0AE2175F}" srcId="{8D1160BF-634E-489A-BC18-192BA7387AFA}" destId="{714CD87D-9F2F-43F7-9EFE-F0B7773341FF}" srcOrd="7" destOrd="0" parTransId="{AED501F4-2BCD-4673-BA26-1EBF71C05D81}" sibTransId="{61255BC9-8BEA-460D-9764-336A68234FFD}"/>
    <dgm:cxn modelId="{53E83395-EFFB-014E-A1F0-9D49A94F6199}" type="presParOf" srcId="{BB056BC0-4F33-4364-8808-A4369C207398}" destId="{0CD8FD2C-EB23-4B01-B11E-79E8A4192E26}" srcOrd="0" destOrd="0" presId="urn:microsoft.com/office/officeart/2005/8/layout/process5"/>
    <dgm:cxn modelId="{C9762D22-1EF1-EB43-A234-D84A9070D8BD}" type="presParOf" srcId="{BB056BC0-4F33-4364-8808-A4369C207398}" destId="{CE9981FA-DC72-4463-A54E-620B635FBFF9}" srcOrd="1" destOrd="0" presId="urn:microsoft.com/office/officeart/2005/8/layout/process5"/>
    <dgm:cxn modelId="{BB1EFD8E-FFFF-A540-9D58-5257906ACAFC}" type="presParOf" srcId="{CE9981FA-DC72-4463-A54E-620B635FBFF9}" destId="{862B520C-1333-4900-92B1-C0A1ABED5C00}" srcOrd="0" destOrd="0" presId="urn:microsoft.com/office/officeart/2005/8/layout/process5"/>
    <dgm:cxn modelId="{9A9B6395-5652-CD45-9E50-442467C5B495}" type="presParOf" srcId="{BB056BC0-4F33-4364-8808-A4369C207398}" destId="{142C0DCA-8ECF-45CA-85CC-1476A753F5A5}" srcOrd="2" destOrd="0" presId="urn:microsoft.com/office/officeart/2005/8/layout/process5"/>
    <dgm:cxn modelId="{9360B1DB-BBE9-4E40-8BAD-2BD62842FC9F}" type="presParOf" srcId="{BB056BC0-4F33-4364-8808-A4369C207398}" destId="{940C75FF-7EDD-4EDE-9D44-8237B746F6F7}" srcOrd="3" destOrd="0" presId="urn:microsoft.com/office/officeart/2005/8/layout/process5"/>
    <dgm:cxn modelId="{2C710D4A-D352-504F-B920-B1DE9B3B16E9}" type="presParOf" srcId="{940C75FF-7EDD-4EDE-9D44-8237B746F6F7}" destId="{94E5A3DE-9CBD-4EAD-864F-5C9E9B0C2DA2}" srcOrd="0" destOrd="0" presId="urn:microsoft.com/office/officeart/2005/8/layout/process5"/>
    <dgm:cxn modelId="{B5BDA353-75A6-254D-BA74-50D6D8F2F240}" type="presParOf" srcId="{BB056BC0-4F33-4364-8808-A4369C207398}" destId="{E67939CF-8428-4F7D-960F-C9F3091EBFDB}" srcOrd="4" destOrd="0" presId="urn:microsoft.com/office/officeart/2005/8/layout/process5"/>
    <dgm:cxn modelId="{DDB90571-24BC-4942-845A-1AAE37738A2F}" type="presParOf" srcId="{BB056BC0-4F33-4364-8808-A4369C207398}" destId="{AFE721FA-7492-4E8C-852D-DE61A5AC5191}" srcOrd="5" destOrd="0" presId="urn:microsoft.com/office/officeart/2005/8/layout/process5"/>
    <dgm:cxn modelId="{2099E317-C088-594E-AE45-6C98A3D5706A}" type="presParOf" srcId="{AFE721FA-7492-4E8C-852D-DE61A5AC5191}" destId="{3718EA8F-5B33-43C0-AEE8-764924A82E95}" srcOrd="0" destOrd="0" presId="urn:microsoft.com/office/officeart/2005/8/layout/process5"/>
    <dgm:cxn modelId="{95230BDE-88FB-4D4F-9E0F-1EE773592C0A}" type="presParOf" srcId="{BB056BC0-4F33-4364-8808-A4369C207398}" destId="{CA84C8F6-1282-46B5-A043-6432D6483483}" srcOrd="6" destOrd="0" presId="urn:microsoft.com/office/officeart/2005/8/layout/process5"/>
    <dgm:cxn modelId="{2F245106-4212-774E-8236-49AF80FFA971}" type="presParOf" srcId="{BB056BC0-4F33-4364-8808-A4369C207398}" destId="{26916E8B-8FE8-422B-8E92-DE7991CE2C2F}" srcOrd="7" destOrd="0" presId="urn:microsoft.com/office/officeart/2005/8/layout/process5"/>
    <dgm:cxn modelId="{85177245-5CE8-A148-9799-7E10E35DD477}" type="presParOf" srcId="{26916E8B-8FE8-422B-8E92-DE7991CE2C2F}" destId="{A922928F-3486-4BC6-A714-CA7A05F7BFE0}" srcOrd="0" destOrd="0" presId="urn:microsoft.com/office/officeart/2005/8/layout/process5"/>
    <dgm:cxn modelId="{5CE5C52B-AD9F-744B-A581-A9AA3D40363A}" type="presParOf" srcId="{BB056BC0-4F33-4364-8808-A4369C207398}" destId="{47E1893E-608D-4AAD-BB9B-26361CCE1C17}" srcOrd="8" destOrd="0" presId="urn:microsoft.com/office/officeart/2005/8/layout/process5"/>
    <dgm:cxn modelId="{EEBA7A5F-F3E2-7344-A0DD-A6C5257E895A}" type="presParOf" srcId="{BB056BC0-4F33-4364-8808-A4369C207398}" destId="{B85E7041-8534-4EA2-9A1A-2CDB26146106}" srcOrd="9" destOrd="0" presId="urn:microsoft.com/office/officeart/2005/8/layout/process5"/>
    <dgm:cxn modelId="{B8EA814E-95E5-3D49-84BD-0E0BCCCC2BA4}" type="presParOf" srcId="{B85E7041-8534-4EA2-9A1A-2CDB26146106}" destId="{C87B07FC-EEE7-4A46-84F6-2676896683D3}" srcOrd="0" destOrd="0" presId="urn:microsoft.com/office/officeart/2005/8/layout/process5"/>
    <dgm:cxn modelId="{6F0B272C-6777-D247-B66A-EF2B711D77F6}" type="presParOf" srcId="{BB056BC0-4F33-4364-8808-A4369C207398}" destId="{D2364175-CCE6-4145-B105-C44A76610FFB}" srcOrd="10" destOrd="0" presId="urn:microsoft.com/office/officeart/2005/8/layout/process5"/>
    <dgm:cxn modelId="{2ABB91D7-B4C7-CC4D-88D5-82D4EE8CDB1A}" type="presParOf" srcId="{BB056BC0-4F33-4364-8808-A4369C207398}" destId="{DC41942C-FF04-45A5-AEEA-E871BE9E2076}" srcOrd="11" destOrd="0" presId="urn:microsoft.com/office/officeart/2005/8/layout/process5"/>
    <dgm:cxn modelId="{4A471A80-743B-CE43-A1CD-35ECC67771F7}" type="presParOf" srcId="{DC41942C-FF04-45A5-AEEA-E871BE9E2076}" destId="{418BDFAD-A552-46A9-9045-9DD16904755A}" srcOrd="0" destOrd="0" presId="urn:microsoft.com/office/officeart/2005/8/layout/process5"/>
    <dgm:cxn modelId="{2F4C3DDF-7D0E-724F-A17B-770920DB939B}" type="presParOf" srcId="{BB056BC0-4F33-4364-8808-A4369C207398}" destId="{E36DEE58-4A82-4E28-B1CC-49482387F2C9}" srcOrd="12" destOrd="0" presId="urn:microsoft.com/office/officeart/2005/8/layout/process5"/>
    <dgm:cxn modelId="{5550FDDD-B02A-A94C-A4E0-28D1BF6AD70A}" type="presParOf" srcId="{BB056BC0-4F33-4364-8808-A4369C207398}" destId="{FB2A4606-BD1A-4E17-888E-948FD5C2F7C9}" srcOrd="13" destOrd="0" presId="urn:microsoft.com/office/officeart/2005/8/layout/process5"/>
    <dgm:cxn modelId="{C83ECAA4-0AD6-4846-BC3D-97F6B6F8406A}" type="presParOf" srcId="{FB2A4606-BD1A-4E17-888E-948FD5C2F7C9}" destId="{F84008F7-D9FF-43FE-9C42-E2A7B8A99CB4}" srcOrd="0" destOrd="0" presId="urn:microsoft.com/office/officeart/2005/8/layout/process5"/>
    <dgm:cxn modelId="{AF39BC12-969B-8B4E-AB68-AB458FEFF40C}" type="presParOf" srcId="{BB056BC0-4F33-4364-8808-A4369C207398}" destId="{E68D9E20-4B8D-4026-ABE3-F66A46F806FD}" srcOrd="1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033296-6E1C-463E-A635-EF1FC1ABECB8}" type="doc">
      <dgm:prSet loTypeId="urn:microsoft.com/office/officeart/2005/8/layout/process2" loCatId="process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s-MX"/>
        </a:p>
      </dgm:t>
    </dgm:pt>
    <dgm:pt modelId="{4DEE92BE-AD5F-433A-B8D8-B0C4953F21E5}">
      <dgm:prSet phldrT="[Texto]" custT="1"/>
      <dgm:spPr/>
      <dgm:t>
        <a:bodyPr/>
        <a:lstStyle/>
        <a:p>
          <a:r>
            <a:rPr lang="es-MX" sz="1600" dirty="0" smtClean="0"/>
            <a:t>Cédula Certificación (Acreditación) 22 criterios</a:t>
          </a:r>
          <a:endParaRPr lang="es-MX" sz="1600" dirty="0"/>
        </a:p>
      </dgm:t>
    </dgm:pt>
    <dgm:pt modelId="{4695421C-9324-49A5-8519-69DCDD7C98C1}" type="parTrans" cxnId="{61CA0A66-3DAD-41DF-BBA4-2906F0405149}">
      <dgm:prSet/>
      <dgm:spPr/>
      <dgm:t>
        <a:bodyPr/>
        <a:lstStyle/>
        <a:p>
          <a:endParaRPr lang="es-MX"/>
        </a:p>
      </dgm:t>
    </dgm:pt>
    <dgm:pt modelId="{F6551DAB-84FC-4ACE-90F4-0E4A383FCAD8}" type="sibTrans" cxnId="{61CA0A66-3DAD-41DF-BBA4-2906F0405149}">
      <dgm:prSet/>
      <dgm:spPr/>
      <dgm:t>
        <a:bodyPr/>
        <a:lstStyle/>
        <a:p>
          <a:endParaRPr lang="es-MX"/>
        </a:p>
      </dgm:t>
    </dgm:pt>
    <dgm:pt modelId="{5DF1C684-7461-40E9-B901-5B1AB56CCDF8}">
      <dgm:prSet phldrT="[Texto]" custT="1"/>
      <dgm:spPr/>
      <dgm:t>
        <a:bodyPr/>
        <a:lstStyle/>
        <a:p>
          <a:r>
            <a:rPr lang="es-MX" sz="1800" dirty="0" smtClean="0"/>
            <a:t>Criterio aprobado</a:t>
          </a:r>
        </a:p>
        <a:p>
          <a:r>
            <a:rPr lang="es-MX" sz="1800" dirty="0" smtClean="0"/>
            <a:t>4.54%</a:t>
          </a:r>
        </a:p>
      </dgm:t>
    </dgm:pt>
    <dgm:pt modelId="{2C537CE7-C751-478D-8771-DCC5C7C1A7AD}" type="parTrans" cxnId="{1D5D1432-018A-47BA-8621-E39CBE914698}">
      <dgm:prSet/>
      <dgm:spPr/>
      <dgm:t>
        <a:bodyPr/>
        <a:lstStyle/>
        <a:p>
          <a:endParaRPr lang="es-MX"/>
        </a:p>
      </dgm:t>
    </dgm:pt>
    <dgm:pt modelId="{9558D6A4-1CDA-4F7A-A8EF-15C06488C444}" type="sibTrans" cxnId="{1D5D1432-018A-47BA-8621-E39CBE914698}">
      <dgm:prSet/>
      <dgm:spPr/>
      <dgm:t>
        <a:bodyPr/>
        <a:lstStyle/>
        <a:p>
          <a:endParaRPr lang="es-MX"/>
        </a:p>
      </dgm:t>
    </dgm:pt>
    <dgm:pt modelId="{C563EE00-FE83-4C52-87CA-620F4F6C5A27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MX" sz="1600" dirty="0" smtClean="0"/>
            <a:t>Izamiento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s-MX" sz="1600" dirty="0" smtClean="0"/>
            <a:t>Bandera Blanca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s-MX" sz="1600" dirty="0" smtClean="0"/>
            <a:t>50-79%</a:t>
          </a:r>
        </a:p>
      </dgm:t>
    </dgm:pt>
    <dgm:pt modelId="{2B6DFEC9-B3A0-4F71-A56B-960C49908FB5}" type="parTrans" cxnId="{85F74EB8-B8AA-4349-A48A-3082B29F0C07}">
      <dgm:prSet/>
      <dgm:spPr/>
      <dgm:t>
        <a:bodyPr/>
        <a:lstStyle/>
        <a:p>
          <a:endParaRPr lang="es-MX"/>
        </a:p>
      </dgm:t>
    </dgm:pt>
    <dgm:pt modelId="{14534B0D-20D9-4A72-A886-E70C23349FE2}" type="sibTrans" cxnId="{85F74EB8-B8AA-4349-A48A-3082B29F0C07}">
      <dgm:prSet/>
      <dgm:spPr/>
      <dgm:t>
        <a:bodyPr/>
        <a:lstStyle/>
        <a:p>
          <a:endParaRPr lang="es-MX"/>
        </a:p>
      </dgm:t>
    </dgm:pt>
    <dgm:pt modelId="{46B166C2-B13E-4BCA-A83F-65C205EAF4B3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MX" sz="1600" dirty="0" smtClean="0"/>
            <a:t>Escuela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s-MX" sz="1600" dirty="0" smtClean="0"/>
            <a:t>Promotora de la Salud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s-MX" sz="1600" dirty="0" smtClean="0"/>
            <a:t>80-100%</a:t>
          </a:r>
        </a:p>
      </dgm:t>
    </dgm:pt>
    <dgm:pt modelId="{8F24BF70-F66C-4A39-9F2D-25105C4AEF5C}" type="parTrans" cxnId="{52724C8A-89A9-4A61-85F1-C17E19433672}">
      <dgm:prSet/>
      <dgm:spPr/>
      <dgm:t>
        <a:bodyPr/>
        <a:lstStyle/>
        <a:p>
          <a:endParaRPr lang="es-MX"/>
        </a:p>
      </dgm:t>
    </dgm:pt>
    <dgm:pt modelId="{5195F6D1-E66A-4395-ABA3-8E3067E0E190}" type="sibTrans" cxnId="{52724C8A-89A9-4A61-85F1-C17E19433672}">
      <dgm:prSet/>
      <dgm:spPr/>
      <dgm:t>
        <a:bodyPr/>
        <a:lstStyle/>
        <a:p>
          <a:endParaRPr lang="es-MX"/>
        </a:p>
      </dgm:t>
    </dgm:pt>
    <dgm:pt modelId="{9D96F785-DABD-451B-B7F3-0E25F24F8F5A}" type="pres">
      <dgm:prSet presAssocID="{E5033296-6E1C-463E-A635-EF1FC1ABECB8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84ABF168-D75C-42D6-AE5A-36D9B1D18C39}" type="pres">
      <dgm:prSet presAssocID="{4DEE92BE-AD5F-433A-B8D8-B0C4953F21E5}" presName="node" presStyleLbl="node1" presStyleIdx="0" presStyleCnt="4" custLinFactNeighborY="1935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985F877-5DC8-4368-AD8A-BD839D166D17}" type="pres">
      <dgm:prSet presAssocID="{F6551DAB-84FC-4ACE-90F4-0E4A383FCAD8}" presName="sibTrans" presStyleLbl="sibTrans2D1" presStyleIdx="0" presStyleCnt="3"/>
      <dgm:spPr/>
      <dgm:t>
        <a:bodyPr/>
        <a:lstStyle/>
        <a:p>
          <a:endParaRPr lang="es-MX"/>
        </a:p>
      </dgm:t>
    </dgm:pt>
    <dgm:pt modelId="{6A0125F3-F90E-48AD-A168-BE5457510242}" type="pres">
      <dgm:prSet presAssocID="{F6551DAB-84FC-4ACE-90F4-0E4A383FCAD8}" presName="connectorText" presStyleLbl="sibTrans2D1" presStyleIdx="0" presStyleCnt="3"/>
      <dgm:spPr/>
      <dgm:t>
        <a:bodyPr/>
        <a:lstStyle/>
        <a:p>
          <a:endParaRPr lang="es-MX"/>
        </a:p>
      </dgm:t>
    </dgm:pt>
    <dgm:pt modelId="{8762B441-2066-42EE-A9B6-9D7E89D25BE7}" type="pres">
      <dgm:prSet presAssocID="{5DF1C684-7461-40E9-B901-5B1AB56CCDF8}" presName="node" presStyleLbl="node1" presStyleIdx="1" presStyleCnt="4" custLinFactNeighborX="-124" custLinFactNeighborY="2795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13BCB0A-B598-44DE-B91D-27754CE9379E}" type="pres">
      <dgm:prSet presAssocID="{9558D6A4-1CDA-4F7A-A8EF-15C06488C444}" presName="sibTrans" presStyleLbl="sibTrans2D1" presStyleIdx="1" presStyleCnt="3" custLinFactNeighborX="8564" custLinFactNeighborY="8654"/>
      <dgm:spPr/>
      <dgm:t>
        <a:bodyPr/>
        <a:lstStyle/>
        <a:p>
          <a:endParaRPr lang="es-MX"/>
        </a:p>
      </dgm:t>
    </dgm:pt>
    <dgm:pt modelId="{34FC6636-32F0-4CB6-8C76-6F52D9D6C508}" type="pres">
      <dgm:prSet presAssocID="{9558D6A4-1CDA-4F7A-A8EF-15C06488C444}" presName="connectorText" presStyleLbl="sibTrans2D1" presStyleIdx="1" presStyleCnt="3"/>
      <dgm:spPr/>
      <dgm:t>
        <a:bodyPr/>
        <a:lstStyle/>
        <a:p>
          <a:endParaRPr lang="es-MX"/>
        </a:p>
      </dgm:t>
    </dgm:pt>
    <dgm:pt modelId="{C5ED0B74-0401-4E7B-A2C0-E20E9AF5B581}" type="pres">
      <dgm:prSet presAssocID="{C563EE00-FE83-4C52-87CA-620F4F6C5A27}" presName="node" presStyleLbl="node1" presStyleIdx="2" presStyleCnt="4" custLinFactY="965" custLinFactNeighborX="-57842" custLinFactNeighborY="100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97137E8-6DA5-46AD-84E6-454BFB5E5B06}" type="pres">
      <dgm:prSet presAssocID="{14534B0D-20D9-4A72-A886-E70C23349FE2}" presName="sibTrans" presStyleLbl="sibTrans2D1" presStyleIdx="2" presStyleCnt="3" custAng="18509956" custFlipVert="1" custScaleX="236810" custScaleY="107054" custLinFactX="100000" custLinFactY="-89023" custLinFactNeighborX="192235" custLinFactNeighborY="-100000"/>
      <dgm:spPr/>
      <dgm:t>
        <a:bodyPr/>
        <a:lstStyle/>
        <a:p>
          <a:endParaRPr lang="es-MX"/>
        </a:p>
      </dgm:t>
    </dgm:pt>
    <dgm:pt modelId="{F95F12E9-D823-4B4E-89D3-BBA9A3BE6BA9}" type="pres">
      <dgm:prSet presAssocID="{14534B0D-20D9-4A72-A886-E70C23349FE2}" presName="connectorText" presStyleLbl="sibTrans2D1" presStyleIdx="2" presStyleCnt="3"/>
      <dgm:spPr/>
      <dgm:t>
        <a:bodyPr/>
        <a:lstStyle/>
        <a:p>
          <a:endParaRPr lang="es-MX"/>
        </a:p>
      </dgm:t>
    </dgm:pt>
    <dgm:pt modelId="{67BC9895-E891-4EAF-B849-D52C5247F055}" type="pres">
      <dgm:prSet presAssocID="{46B166C2-B13E-4BCA-A83F-65C205EAF4B3}" presName="node" presStyleLbl="node1" presStyleIdx="3" presStyleCnt="4" custLinFactY="-55624" custLinFactNeighborX="57842" custLinFactNeighborY="-100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9FE90CC-4DA5-B04C-92E2-7E5BECA20FF9}" type="presOf" srcId="{5DF1C684-7461-40E9-B901-5B1AB56CCDF8}" destId="{8762B441-2066-42EE-A9B6-9D7E89D25BE7}" srcOrd="0" destOrd="0" presId="urn:microsoft.com/office/officeart/2005/8/layout/process2"/>
    <dgm:cxn modelId="{52724C8A-89A9-4A61-85F1-C17E19433672}" srcId="{E5033296-6E1C-463E-A635-EF1FC1ABECB8}" destId="{46B166C2-B13E-4BCA-A83F-65C205EAF4B3}" srcOrd="3" destOrd="0" parTransId="{8F24BF70-F66C-4A39-9F2D-25105C4AEF5C}" sibTransId="{5195F6D1-E66A-4395-ABA3-8E3067E0E190}"/>
    <dgm:cxn modelId="{D5F22E62-4955-4549-AD85-2C6782C039AA}" type="presOf" srcId="{14534B0D-20D9-4A72-A886-E70C23349FE2}" destId="{097137E8-6DA5-46AD-84E6-454BFB5E5B06}" srcOrd="0" destOrd="0" presId="urn:microsoft.com/office/officeart/2005/8/layout/process2"/>
    <dgm:cxn modelId="{84433F38-6F3F-434D-922D-ECC9F22B079C}" type="presOf" srcId="{9558D6A4-1CDA-4F7A-A8EF-15C06488C444}" destId="{34FC6636-32F0-4CB6-8C76-6F52D9D6C508}" srcOrd="1" destOrd="0" presId="urn:microsoft.com/office/officeart/2005/8/layout/process2"/>
    <dgm:cxn modelId="{A28F9802-9136-3747-BBB5-5DC8E5C51653}" type="presOf" srcId="{9558D6A4-1CDA-4F7A-A8EF-15C06488C444}" destId="{913BCB0A-B598-44DE-B91D-27754CE9379E}" srcOrd="0" destOrd="0" presId="urn:microsoft.com/office/officeart/2005/8/layout/process2"/>
    <dgm:cxn modelId="{1C4C966D-AA1A-2B41-8510-25CAEA1A2B4A}" type="presOf" srcId="{46B166C2-B13E-4BCA-A83F-65C205EAF4B3}" destId="{67BC9895-E891-4EAF-B849-D52C5247F055}" srcOrd="0" destOrd="0" presId="urn:microsoft.com/office/officeart/2005/8/layout/process2"/>
    <dgm:cxn modelId="{BEBF1E3D-9AC0-664E-BA19-A5C0DC647BDD}" type="presOf" srcId="{14534B0D-20D9-4A72-A886-E70C23349FE2}" destId="{F95F12E9-D823-4B4E-89D3-BBA9A3BE6BA9}" srcOrd="1" destOrd="0" presId="urn:microsoft.com/office/officeart/2005/8/layout/process2"/>
    <dgm:cxn modelId="{1D5D1432-018A-47BA-8621-E39CBE914698}" srcId="{E5033296-6E1C-463E-A635-EF1FC1ABECB8}" destId="{5DF1C684-7461-40E9-B901-5B1AB56CCDF8}" srcOrd="1" destOrd="0" parTransId="{2C537CE7-C751-478D-8771-DCC5C7C1A7AD}" sibTransId="{9558D6A4-1CDA-4F7A-A8EF-15C06488C444}"/>
    <dgm:cxn modelId="{76B49F8A-48FB-B141-975E-5D6E2A9C6628}" type="presOf" srcId="{4DEE92BE-AD5F-433A-B8D8-B0C4953F21E5}" destId="{84ABF168-D75C-42D6-AE5A-36D9B1D18C39}" srcOrd="0" destOrd="0" presId="urn:microsoft.com/office/officeart/2005/8/layout/process2"/>
    <dgm:cxn modelId="{1C885CEB-CD06-AE49-A928-671C29F45F2C}" type="presOf" srcId="{F6551DAB-84FC-4ACE-90F4-0E4A383FCAD8}" destId="{6A0125F3-F90E-48AD-A168-BE5457510242}" srcOrd="1" destOrd="0" presId="urn:microsoft.com/office/officeart/2005/8/layout/process2"/>
    <dgm:cxn modelId="{61CA0A66-3DAD-41DF-BBA4-2906F0405149}" srcId="{E5033296-6E1C-463E-A635-EF1FC1ABECB8}" destId="{4DEE92BE-AD5F-433A-B8D8-B0C4953F21E5}" srcOrd="0" destOrd="0" parTransId="{4695421C-9324-49A5-8519-69DCDD7C98C1}" sibTransId="{F6551DAB-84FC-4ACE-90F4-0E4A383FCAD8}"/>
    <dgm:cxn modelId="{CD18C724-DD3D-234B-8B33-7BDE0ABBB389}" type="presOf" srcId="{E5033296-6E1C-463E-A635-EF1FC1ABECB8}" destId="{9D96F785-DABD-451B-B7F3-0E25F24F8F5A}" srcOrd="0" destOrd="0" presId="urn:microsoft.com/office/officeart/2005/8/layout/process2"/>
    <dgm:cxn modelId="{5E5D3021-E800-E643-A7DE-5BEF478803F2}" type="presOf" srcId="{C563EE00-FE83-4C52-87CA-620F4F6C5A27}" destId="{C5ED0B74-0401-4E7B-A2C0-E20E9AF5B581}" srcOrd="0" destOrd="0" presId="urn:microsoft.com/office/officeart/2005/8/layout/process2"/>
    <dgm:cxn modelId="{20A5E023-7E19-C741-90B6-DB0B203F3938}" type="presOf" srcId="{F6551DAB-84FC-4ACE-90F4-0E4A383FCAD8}" destId="{E985F877-5DC8-4368-AD8A-BD839D166D17}" srcOrd="0" destOrd="0" presId="urn:microsoft.com/office/officeart/2005/8/layout/process2"/>
    <dgm:cxn modelId="{85F74EB8-B8AA-4349-A48A-3082B29F0C07}" srcId="{E5033296-6E1C-463E-A635-EF1FC1ABECB8}" destId="{C563EE00-FE83-4C52-87CA-620F4F6C5A27}" srcOrd="2" destOrd="0" parTransId="{2B6DFEC9-B3A0-4F71-A56B-960C49908FB5}" sibTransId="{14534B0D-20D9-4A72-A886-E70C23349FE2}"/>
    <dgm:cxn modelId="{B0545CBA-514E-1448-90E2-292943FBBCD3}" type="presParOf" srcId="{9D96F785-DABD-451B-B7F3-0E25F24F8F5A}" destId="{84ABF168-D75C-42D6-AE5A-36D9B1D18C39}" srcOrd="0" destOrd="0" presId="urn:microsoft.com/office/officeart/2005/8/layout/process2"/>
    <dgm:cxn modelId="{F51F4001-8E62-684C-BE70-EF71A2F8C994}" type="presParOf" srcId="{9D96F785-DABD-451B-B7F3-0E25F24F8F5A}" destId="{E985F877-5DC8-4368-AD8A-BD839D166D17}" srcOrd="1" destOrd="0" presId="urn:microsoft.com/office/officeart/2005/8/layout/process2"/>
    <dgm:cxn modelId="{7B7736E3-CD73-B84F-958C-1DC011C2DA69}" type="presParOf" srcId="{E985F877-5DC8-4368-AD8A-BD839D166D17}" destId="{6A0125F3-F90E-48AD-A168-BE5457510242}" srcOrd="0" destOrd="0" presId="urn:microsoft.com/office/officeart/2005/8/layout/process2"/>
    <dgm:cxn modelId="{4F7202ED-874F-4043-AE69-419B22BE9E82}" type="presParOf" srcId="{9D96F785-DABD-451B-B7F3-0E25F24F8F5A}" destId="{8762B441-2066-42EE-A9B6-9D7E89D25BE7}" srcOrd="2" destOrd="0" presId="urn:microsoft.com/office/officeart/2005/8/layout/process2"/>
    <dgm:cxn modelId="{299E5D94-D1F5-D54C-879E-D416B47038AD}" type="presParOf" srcId="{9D96F785-DABD-451B-B7F3-0E25F24F8F5A}" destId="{913BCB0A-B598-44DE-B91D-27754CE9379E}" srcOrd="3" destOrd="0" presId="urn:microsoft.com/office/officeart/2005/8/layout/process2"/>
    <dgm:cxn modelId="{09A016EA-F849-E142-AC6B-6326C9ED80CB}" type="presParOf" srcId="{913BCB0A-B598-44DE-B91D-27754CE9379E}" destId="{34FC6636-32F0-4CB6-8C76-6F52D9D6C508}" srcOrd="0" destOrd="0" presId="urn:microsoft.com/office/officeart/2005/8/layout/process2"/>
    <dgm:cxn modelId="{DCDECF2B-84B6-1B47-8C39-9FD49E422570}" type="presParOf" srcId="{9D96F785-DABD-451B-B7F3-0E25F24F8F5A}" destId="{C5ED0B74-0401-4E7B-A2C0-E20E9AF5B581}" srcOrd="4" destOrd="0" presId="urn:microsoft.com/office/officeart/2005/8/layout/process2"/>
    <dgm:cxn modelId="{46F5ED5D-9B99-5543-879B-2022605729BB}" type="presParOf" srcId="{9D96F785-DABD-451B-B7F3-0E25F24F8F5A}" destId="{097137E8-6DA5-46AD-84E6-454BFB5E5B06}" srcOrd="5" destOrd="0" presId="urn:microsoft.com/office/officeart/2005/8/layout/process2"/>
    <dgm:cxn modelId="{0FC46601-4D51-3A43-B736-BC1FC1C597DB}" type="presParOf" srcId="{097137E8-6DA5-46AD-84E6-454BFB5E5B06}" destId="{F95F12E9-D823-4B4E-89D3-BBA9A3BE6BA9}" srcOrd="0" destOrd="0" presId="urn:microsoft.com/office/officeart/2005/8/layout/process2"/>
    <dgm:cxn modelId="{D72363D4-E879-0848-9F73-1952A68C9977}" type="presParOf" srcId="{9D96F785-DABD-451B-B7F3-0E25F24F8F5A}" destId="{67BC9895-E891-4EAF-B849-D52C5247F055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EB01EAA-16B0-49E4-9C06-AF64C7230F88}" type="doc">
      <dgm:prSet loTypeId="urn:microsoft.com/office/officeart/2005/8/layout/hList6" loCatId="list" qsTypeId="urn:microsoft.com/office/officeart/2005/8/quickstyle/simple1#5" qsCatId="simple" csTypeId="urn:microsoft.com/office/officeart/2005/8/colors/accent2_3" csCatId="accent2" phldr="1"/>
      <dgm:spPr/>
      <dgm:t>
        <a:bodyPr/>
        <a:lstStyle/>
        <a:p>
          <a:endParaRPr lang="es-MX"/>
        </a:p>
      </dgm:t>
    </dgm:pt>
    <dgm:pt modelId="{948D2DEA-9367-4D84-8A2F-D78565999175}">
      <dgm:prSet phldrT="[Texto]" custT="1"/>
      <dgm:spPr>
        <a:solidFill>
          <a:srgbClr val="00800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MX" sz="1500" b="1" dirty="0" smtClean="0">
              <a:solidFill>
                <a:schemeClr val="bg1"/>
              </a:solidFill>
            </a:rPr>
            <a:t>Operación</a:t>
          </a:r>
          <a:endParaRPr lang="es-MX" sz="1500" b="1" dirty="0">
            <a:solidFill>
              <a:schemeClr val="bg1"/>
            </a:solidFill>
          </a:endParaRPr>
        </a:p>
      </dgm:t>
    </dgm:pt>
    <dgm:pt modelId="{AF066B18-D4BE-48D4-BE1B-1E76C52E780C}" type="parTrans" cxnId="{A0A42F1D-F00C-4646-A37E-A3833CB87E5E}">
      <dgm:prSet/>
      <dgm:spPr/>
      <dgm:t>
        <a:bodyPr/>
        <a:lstStyle/>
        <a:p>
          <a:endParaRPr lang="es-MX"/>
        </a:p>
      </dgm:t>
    </dgm:pt>
    <dgm:pt modelId="{B334131C-139C-4B15-800E-2CCBF7706951}" type="sibTrans" cxnId="{A0A42F1D-F00C-4646-A37E-A3833CB87E5E}">
      <dgm:prSet/>
      <dgm:spPr/>
      <dgm:t>
        <a:bodyPr/>
        <a:lstStyle/>
        <a:p>
          <a:endParaRPr lang="es-MX"/>
        </a:p>
      </dgm:t>
    </dgm:pt>
    <dgm:pt modelId="{58EDA153-34CD-4695-8F85-7333E62AA19F}">
      <dgm:prSet phldrT="[Texto]" custT="1"/>
      <dgm:spPr>
        <a:solidFill>
          <a:srgbClr val="00800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MX" sz="1350" dirty="0" smtClean="0">
              <a:solidFill>
                <a:schemeClr val="bg1"/>
              </a:solidFill>
            </a:rPr>
            <a:t>Diagnóstico de Salud Escolar</a:t>
          </a:r>
          <a:endParaRPr lang="es-MX" sz="1350" dirty="0">
            <a:solidFill>
              <a:schemeClr val="bg1"/>
            </a:solidFill>
          </a:endParaRPr>
        </a:p>
      </dgm:t>
    </dgm:pt>
    <dgm:pt modelId="{39AA6689-6F96-4F10-8FF4-C3B522969436}" type="parTrans" cxnId="{4792BC73-78D8-465E-A8C8-B0EA8D089C30}">
      <dgm:prSet/>
      <dgm:spPr/>
      <dgm:t>
        <a:bodyPr/>
        <a:lstStyle/>
        <a:p>
          <a:endParaRPr lang="es-MX"/>
        </a:p>
      </dgm:t>
    </dgm:pt>
    <dgm:pt modelId="{D984991A-6424-4A4C-95EB-F598F21AD923}" type="sibTrans" cxnId="{4792BC73-78D8-465E-A8C8-B0EA8D089C30}">
      <dgm:prSet/>
      <dgm:spPr/>
      <dgm:t>
        <a:bodyPr/>
        <a:lstStyle/>
        <a:p>
          <a:endParaRPr lang="es-MX"/>
        </a:p>
      </dgm:t>
    </dgm:pt>
    <dgm:pt modelId="{E3947428-B570-4B90-96F8-2A067A7698AA}">
      <dgm:prSet phldrT="[Texto]" custT="1"/>
      <dgm:spPr>
        <a:solidFill>
          <a:srgbClr val="00800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MX" sz="1350" dirty="0" smtClean="0">
              <a:solidFill>
                <a:schemeClr val="bg1"/>
              </a:solidFill>
            </a:rPr>
            <a:t>Selección del Universo de Trabajo</a:t>
          </a:r>
          <a:endParaRPr lang="es-MX" sz="1350" dirty="0">
            <a:solidFill>
              <a:schemeClr val="bg1"/>
            </a:solidFill>
          </a:endParaRPr>
        </a:p>
      </dgm:t>
    </dgm:pt>
    <dgm:pt modelId="{E5A3D94A-B273-4FB9-B4DA-D4545B2F8D2B}" type="parTrans" cxnId="{091CF1A7-CC11-4408-A736-5E6E9B1CC62E}">
      <dgm:prSet/>
      <dgm:spPr/>
      <dgm:t>
        <a:bodyPr/>
        <a:lstStyle/>
        <a:p>
          <a:endParaRPr lang="es-MX"/>
        </a:p>
      </dgm:t>
    </dgm:pt>
    <dgm:pt modelId="{193E3F0D-591C-4A8B-8E86-69F556B1D052}" type="sibTrans" cxnId="{091CF1A7-CC11-4408-A736-5E6E9B1CC62E}">
      <dgm:prSet/>
      <dgm:spPr/>
      <dgm:t>
        <a:bodyPr/>
        <a:lstStyle/>
        <a:p>
          <a:endParaRPr lang="es-MX"/>
        </a:p>
      </dgm:t>
    </dgm:pt>
    <dgm:pt modelId="{33977F1D-75DB-4192-B532-87CF0FCF4E86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MX" sz="1600" b="1" dirty="0" smtClean="0"/>
            <a:t>Certificación (Acreditación)</a:t>
          </a:r>
        </a:p>
      </dgm:t>
    </dgm:pt>
    <dgm:pt modelId="{75BE5104-F24B-4880-A045-804A884F28BF}" type="parTrans" cxnId="{2283D0B6-F37E-4FEB-B5EA-934EFEE883B9}">
      <dgm:prSet/>
      <dgm:spPr/>
      <dgm:t>
        <a:bodyPr/>
        <a:lstStyle/>
        <a:p>
          <a:endParaRPr lang="es-MX"/>
        </a:p>
      </dgm:t>
    </dgm:pt>
    <dgm:pt modelId="{17E8E0F9-A7D1-4304-B15E-7D417FF783DB}" type="sibTrans" cxnId="{2283D0B6-F37E-4FEB-B5EA-934EFEE883B9}">
      <dgm:prSet/>
      <dgm:spPr/>
      <dgm:t>
        <a:bodyPr/>
        <a:lstStyle/>
        <a:p>
          <a:endParaRPr lang="es-MX"/>
        </a:p>
      </dgm:t>
    </dgm:pt>
    <dgm:pt modelId="{4A535EA8-5F25-4605-9080-FCB0D66C52BD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MX" sz="1600" dirty="0" smtClean="0"/>
            <a:t>Izamiento Bandera Blanca</a:t>
          </a:r>
          <a:endParaRPr lang="es-MX" sz="1600" dirty="0"/>
        </a:p>
      </dgm:t>
    </dgm:pt>
    <dgm:pt modelId="{BB2D937E-D3DF-4EE5-9A56-ABF8BAAF565A}" type="parTrans" cxnId="{FF03DDCE-D183-4A90-B335-F88C5657C09B}">
      <dgm:prSet/>
      <dgm:spPr/>
      <dgm:t>
        <a:bodyPr/>
        <a:lstStyle/>
        <a:p>
          <a:endParaRPr lang="es-MX"/>
        </a:p>
      </dgm:t>
    </dgm:pt>
    <dgm:pt modelId="{8B6C2AF1-BE82-4856-BC05-C129E16C88D1}" type="sibTrans" cxnId="{FF03DDCE-D183-4A90-B335-F88C5657C09B}">
      <dgm:prSet/>
      <dgm:spPr/>
      <dgm:t>
        <a:bodyPr/>
        <a:lstStyle/>
        <a:p>
          <a:endParaRPr lang="es-MX"/>
        </a:p>
      </dgm:t>
    </dgm:pt>
    <dgm:pt modelId="{BDC29324-BAB0-48DB-96E2-53621EF4502E}">
      <dgm:prSet phldrT="[Texto]"/>
      <dgm:spPr>
        <a:solidFill>
          <a:srgbClr val="C00000"/>
        </a:solidFill>
      </dgm:spPr>
      <dgm:t>
        <a:bodyPr/>
        <a:lstStyle/>
        <a:p>
          <a:endParaRPr lang="es-MX" sz="1600" dirty="0"/>
        </a:p>
      </dgm:t>
    </dgm:pt>
    <dgm:pt modelId="{860CA977-302C-467A-BC61-69E1C6F88981}" type="parTrans" cxnId="{ADC12F32-3E2F-45CC-91A9-4B77D5A9B43C}">
      <dgm:prSet/>
      <dgm:spPr/>
      <dgm:t>
        <a:bodyPr/>
        <a:lstStyle/>
        <a:p>
          <a:endParaRPr lang="es-MX"/>
        </a:p>
      </dgm:t>
    </dgm:pt>
    <dgm:pt modelId="{59B18C19-8E51-48F9-A6D7-4231518BF231}" type="sibTrans" cxnId="{ADC12F32-3E2F-45CC-91A9-4B77D5A9B43C}">
      <dgm:prSet/>
      <dgm:spPr/>
      <dgm:t>
        <a:bodyPr/>
        <a:lstStyle/>
        <a:p>
          <a:endParaRPr lang="es-MX"/>
        </a:p>
      </dgm:t>
    </dgm:pt>
    <dgm:pt modelId="{B1648564-BB68-4BB6-BA84-6EA952C259C7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MX" sz="1600" b="1" dirty="0" smtClean="0"/>
            <a:t>Evaluación y seguimiento</a:t>
          </a:r>
          <a:endParaRPr lang="es-MX" sz="1600" b="1" dirty="0"/>
        </a:p>
      </dgm:t>
    </dgm:pt>
    <dgm:pt modelId="{8491F4F6-DECE-4220-B8CB-3AFA026D1D0B}" type="parTrans" cxnId="{C26E3A8D-9A7E-42FA-AB9A-2381C7667B9E}">
      <dgm:prSet/>
      <dgm:spPr/>
      <dgm:t>
        <a:bodyPr/>
        <a:lstStyle/>
        <a:p>
          <a:endParaRPr lang="es-MX"/>
        </a:p>
      </dgm:t>
    </dgm:pt>
    <dgm:pt modelId="{DFD6E6A3-2F77-4F0E-8AFB-5C48C51A39BE}" type="sibTrans" cxnId="{C26E3A8D-9A7E-42FA-AB9A-2381C7667B9E}">
      <dgm:prSet/>
      <dgm:spPr/>
      <dgm:t>
        <a:bodyPr/>
        <a:lstStyle/>
        <a:p>
          <a:endParaRPr lang="es-MX"/>
        </a:p>
      </dgm:t>
    </dgm:pt>
    <dgm:pt modelId="{20C85C49-DCD9-4C30-ACE2-AF8D0C4CBFF7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MX" sz="1600" dirty="0" smtClean="0"/>
            <a:t>Indicadores SIS</a:t>
          </a:r>
          <a:endParaRPr lang="es-MX" sz="1600" dirty="0"/>
        </a:p>
      </dgm:t>
    </dgm:pt>
    <dgm:pt modelId="{2CD083BF-9514-4129-AD16-4DC30562BCD7}" type="parTrans" cxnId="{BF0107EE-FFA7-40B1-81C0-13BFAE4E62F9}">
      <dgm:prSet/>
      <dgm:spPr/>
      <dgm:t>
        <a:bodyPr/>
        <a:lstStyle/>
        <a:p>
          <a:endParaRPr lang="es-MX"/>
        </a:p>
      </dgm:t>
    </dgm:pt>
    <dgm:pt modelId="{58C23518-95BC-4AFE-BA7F-B1625F7B5844}" type="sibTrans" cxnId="{BF0107EE-FFA7-40B1-81C0-13BFAE4E62F9}">
      <dgm:prSet/>
      <dgm:spPr/>
      <dgm:t>
        <a:bodyPr/>
        <a:lstStyle/>
        <a:p>
          <a:endParaRPr lang="es-MX"/>
        </a:p>
      </dgm:t>
    </dgm:pt>
    <dgm:pt modelId="{45CF4910-2CD2-491A-9E6A-50E5F3EB58A8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MX" sz="1600" dirty="0" smtClean="0"/>
            <a:t>Metas Federales y Estatales</a:t>
          </a:r>
          <a:endParaRPr lang="es-MX" sz="1600" dirty="0"/>
        </a:p>
      </dgm:t>
    </dgm:pt>
    <dgm:pt modelId="{0C797E0F-48B7-41C6-8B4F-A5430FCD1572}" type="parTrans" cxnId="{D855DD4A-07B2-4737-8DBE-0F4DD8674DEC}">
      <dgm:prSet/>
      <dgm:spPr/>
      <dgm:t>
        <a:bodyPr/>
        <a:lstStyle/>
        <a:p>
          <a:endParaRPr lang="es-MX"/>
        </a:p>
      </dgm:t>
    </dgm:pt>
    <dgm:pt modelId="{5E86B45F-A026-4727-A323-E24A659CB042}" type="sibTrans" cxnId="{D855DD4A-07B2-4737-8DBE-0F4DD8674DEC}">
      <dgm:prSet/>
      <dgm:spPr/>
      <dgm:t>
        <a:bodyPr/>
        <a:lstStyle/>
        <a:p>
          <a:endParaRPr lang="es-MX"/>
        </a:p>
      </dgm:t>
    </dgm:pt>
    <dgm:pt modelId="{B80088C9-DA18-4CC6-BC70-B3F70CAFFBBB}">
      <dgm:prSet phldrT="[Texto]" custT="1"/>
      <dgm:spPr>
        <a:solidFill>
          <a:srgbClr val="00800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MX" sz="1350" dirty="0" smtClean="0">
              <a:solidFill>
                <a:schemeClr val="bg1"/>
              </a:solidFill>
            </a:rPr>
            <a:t>Vinculación y Coordinación con SEP</a:t>
          </a:r>
          <a:endParaRPr lang="es-MX" sz="1350" dirty="0">
            <a:solidFill>
              <a:schemeClr val="bg1"/>
            </a:solidFill>
          </a:endParaRPr>
        </a:p>
      </dgm:t>
    </dgm:pt>
    <dgm:pt modelId="{68658911-EB13-418A-B9AC-F669C28F2254}" type="parTrans" cxnId="{C23DFAE9-C850-450C-8582-B97B13A85670}">
      <dgm:prSet/>
      <dgm:spPr/>
      <dgm:t>
        <a:bodyPr/>
        <a:lstStyle/>
        <a:p>
          <a:endParaRPr lang="es-MX"/>
        </a:p>
      </dgm:t>
    </dgm:pt>
    <dgm:pt modelId="{9CCA20A1-56DB-4D22-B98D-F56447BB0C08}" type="sibTrans" cxnId="{C23DFAE9-C850-450C-8582-B97B13A85670}">
      <dgm:prSet/>
      <dgm:spPr/>
      <dgm:t>
        <a:bodyPr/>
        <a:lstStyle/>
        <a:p>
          <a:endParaRPr lang="es-MX"/>
        </a:p>
      </dgm:t>
    </dgm:pt>
    <dgm:pt modelId="{54311674-8A6B-486F-9C9B-1D32AB2B70CC}">
      <dgm:prSet phldrT="[Texto]" custT="1"/>
      <dgm:spPr>
        <a:solidFill>
          <a:srgbClr val="00800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MX" sz="1350" dirty="0" smtClean="0">
              <a:solidFill>
                <a:schemeClr val="bg1"/>
              </a:solidFill>
            </a:rPr>
            <a:t>Vinculación y Coordinación Áreas de Salud</a:t>
          </a:r>
          <a:endParaRPr lang="es-MX" sz="1350" dirty="0">
            <a:solidFill>
              <a:schemeClr val="bg1"/>
            </a:solidFill>
          </a:endParaRPr>
        </a:p>
      </dgm:t>
    </dgm:pt>
    <dgm:pt modelId="{8C2ED21C-A90C-4B1D-9C31-19DB15447CBE}" type="parTrans" cxnId="{E5A5A76C-15FC-4124-935B-D8B9C1CA091F}">
      <dgm:prSet/>
      <dgm:spPr/>
      <dgm:t>
        <a:bodyPr/>
        <a:lstStyle/>
        <a:p>
          <a:endParaRPr lang="es-MX"/>
        </a:p>
      </dgm:t>
    </dgm:pt>
    <dgm:pt modelId="{71FF4E63-97CE-4C3F-B571-A8976FCDD0E3}" type="sibTrans" cxnId="{E5A5A76C-15FC-4124-935B-D8B9C1CA091F}">
      <dgm:prSet/>
      <dgm:spPr/>
      <dgm:t>
        <a:bodyPr/>
        <a:lstStyle/>
        <a:p>
          <a:endParaRPr lang="es-MX"/>
        </a:p>
      </dgm:t>
    </dgm:pt>
    <dgm:pt modelId="{5B4EA5D5-8C33-4E91-ADD6-BFB7E0DDDF75}">
      <dgm:prSet phldrT="[Texto]" custT="1"/>
      <dgm:spPr>
        <a:solidFill>
          <a:srgbClr val="00800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MX" sz="1350" dirty="0" smtClean="0">
              <a:solidFill>
                <a:schemeClr val="bg1"/>
              </a:solidFill>
            </a:rPr>
            <a:t>Plan Estatal Intersectorial del </a:t>
          </a:r>
          <a:r>
            <a:rPr lang="es-MX" sz="1350" dirty="0" err="1" smtClean="0">
              <a:solidFill>
                <a:schemeClr val="bg1"/>
              </a:solidFill>
            </a:rPr>
            <a:t>PEyS</a:t>
          </a:r>
          <a:endParaRPr lang="es-MX" sz="1350" dirty="0">
            <a:solidFill>
              <a:schemeClr val="bg1"/>
            </a:solidFill>
          </a:endParaRPr>
        </a:p>
      </dgm:t>
    </dgm:pt>
    <dgm:pt modelId="{7A8F97AA-C374-428B-ADFD-135E010C21C2}" type="parTrans" cxnId="{937E6930-FE2A-4C94-925D-7278A26D71FC}">
      <dgm:prSet/>
      <dgm:spPr/>
      <dgm:t>
        <a:bodyPr/>
        <a:lstStyle/>
        <a:p>
          <a:endParaRPr lang="es-MX"/>
        </a:p>
      </dgm:t>
    </dgm:pt>
    <dgm:pt modelId="{11FE4B8D-EAE1-4962-944E-FA52AE453F69}" type="sibTrans" cxnId="{937E6930-FE2A-4C94-925D-7278A26D71FC}">
      <dgm:prSet/>
      <dgm:spPr/>
      <dgm:t>
        <a:bodyPr/>
        <a:lstStyle/>
        <a:p>
          <a:endParaRPr lang="es-MX"/>
        </a:p>
      </dgm:t>
    </dgm:pt>
    <dgm:pt modelId="{1285C8B1-8FFC-43E2-B592-A29966F51882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MX" sz="1600" dirty="0" smtClean="0"/>
            <a:t>Escuela Promotora de Salud</a:t>
          </a:r>
          <a:endParaRPr lang="es-MX" sz="1600" dirty="0"/>
        </a:p>
      </dgm:t>
    </dgm:pt>
    <dgm:pt modelId="{CAAD69B3-39D2-48D1-BD80-2F3D5B1D0D96}" type="parTrans" cxnId="{230543BB-CB60-44A8-A7D2-EC4042AC8B22}">
      <dgm:prSet/>
      <dgm:spPr/>
      <dgm:t>
        <a:bodyPr/>
        <a:lstStyle/>
        <a:p>
          <a:endParaRPr lang="es-MX"/>
        </a:p>
      </dgm:t>
    </dgm:pt>
    <dgm:pt modelId="{B06733FA-5F34-4BB8-B7CB-5D5142E20A5D}" type="sibTrans" cxnId="{230543BB-CB60-44A8-A7D2-EC4042AC8B22}">
      <dgm:prSet/>
      <dgm:spPr/>
      <dgm:t>
        <a:bodyPr/>
        <a:lstStyle/>
        <a:p>
          <a:endParaRPr lang="es-MX"/>
        </a:p>
      </dgm:t>
    </dgm:pt>
    <dgm:pt modelId="{E0F9AB01-BE97-4CAE-B721-A48DB860A275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MX" sz="1600" dirty="0" smtClean="0"/>
            <a:t>Recertificación (</a:t>
          </a:r>
          <a:r>
            <a:rPr lang="es-MX" sz="1600" dirty="0" err="1" smtClean="0"/>
            <a:t>Reacreditación</a:t>
          </a:r>
          <a:r>
            <a:rPr lang="es-MX" sz="1600" dirty="0" smtClean="0"/>
            <a:t>) de Escuelas</a:t>
          </a:r>
          <a:endParaRPr lang="es-MX" sz="1600" dirty="0"/>
        </a:p>
      </dgm:t>
    </dgm:pt>
    <dgm:pt modelId="{C9BEAF77-7990-4989-BD6D-E20CB311CD15}" type="parTrans" cxnId="{B22CBED9-0870-45FC-A689-FA60CDB00B3E}">
      <dgm:prSet/>
      <dgm:spPr/>
      <dgm:t>
        <a:bodyPr/>
        <a:lstStyle/>
        <a:p>
          <a:endParaRPr lang="es-MX"/>
        </a:p>
      </dgm:t>
    </dgm:pt>
    <dgm:pt modelId="{DAA017B6-1B5C-4BEF-A69F-4AB2E495B539}" type="sibTrans" cxnId="{B22CBED9-0870-45FC-A689-FA60CDB00B3E}">
      <dgm:prSet/>
      <dgm:spPr/>
      <dgm:t>
        <a:bodyPr/>
        <a:lstStyle/>
        <a:p>
          <a:endParaRPr lang="es-MX"/>
        </a:p>
      </dgm:t>
    </dgm:pt>
    <dgm:pt modelId="{CDD3CC70-DA48-4205-B31C-969BF7C1B53D}">
      <dgm:prSet phldrT="[Texto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s-MX" sz="1600" dirty="0"/>
        </a:p>
      </dgm:t>
    </dgm:pt>
    <dgm:pt modelId="{71D0681E-698B-455D-AFB3-DD69DF27E663}" type="parTrans" cxnId="{2BF0DAF2-2B48-4AFE-936A-8716D67866B8}">
      <dgm:prSet/>
      <dgm:spPr/>
      <dgm:t>
        <a:bodyPr/>
        <a:lstStyle/>
        <a:p>
          <a:endParaRPr lang="es-MX"/>
        </a:p>
      </dgm:t>
    </dgm:pt>
    <dgm:pt modelId="{87B00ADA-9CB7-4C3A-BFB7-3604E6F5558B}" type="sibTrans" cxnId="{2BF0DAF2-2B48-4AFE-936A-8716D67866B8}">
      <dgm:prSet/>
      <dgm:spPr/>
      <dgm:t>
        <a:bodyPr/>
        <a:lstStyle/>
        <a:p>
          <a:endParaRPr lang="es-MX"/>
        </a:p>
      </dgm:t>
    </dgm:pt>
    <dgm:pt modelId="{B77E1F79-0259-48CF-90B3-9F412D82161E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s-MX" sz="1600" dirty="0"/>
        </a:p>
      </dgm:t>
    </dgm:pt>
    <dgm:pt modelId="{52C6A6A6-0FC8-42E6-AA19-B7DBB5CF7D81}" type="parTrans" cxnId="{93D269FD-466C-4AFB-9602-242373A42980}">
      <dgm:prSet/>
      <dgm:spPr/>
      <dgm:t>
        <a:bodyPr/>
        <a:lstStyle/>
        <a:p>
          <a:endParaRPr lang="es-MX"/>
        </a:p>
      </dgm:t>
    </dgm:pt>
    <dgm:pt modelId="{CECA6958-C53F-4C1F-8351-69028E190B0D}" type="sibTrans" cxnId="{93D269FD-466C-4AFB-9602-242373A42980}">
      <dgm:prSet/>
      <dgm:spPr/>
      <dgm:t>
        <a:bodyPr/>
        <a:lstStyle/>
        <a:p>
          <a:endParaRPr lang="es-MX"/>
        </a:p>
      </dgm:t>
    </dgm:pt>
    <dgm:pt modelId="{32936878-2EF1-48E8-B977-64FB7C95B026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s-MX" sz="1600" dirty="0"/>
        </a:p>
      </dgm:t>
    </dgm:pt>
    <dgm:pt modelId="{716BD0D6-8D60-4658-BB9A-BED769AC7DE2}" type="parTrans" cxnId="{43486262-24F7-458A-BA06-BD6A74525134}">
      <dgm:prSet/>
      <dgm:spPr/>
      <dgm:t>
        <a:bodyPr/>
        <a:lstStyle/>
        <a:p>
          <a:endParaRPr lang="es-MX"/>
        </a:p>
      </dgm:t>
    </dgm:pt>
    <dgm:pt modelId="{B32E765F-7358-471F-B74F-463252CFDFAC}" type="sibTrans" cxnId="{43486262-24F7-458A-BA06-BD6A74525134}">
      <dgm:prSet/>
      <dgm:spPr/>
      <dgm:t>
        <a:bodyPr/>
        <a:lstStyle/>
        <a:p>
          <a:endParaRPr lang="es-MX"/>
        </a:p>
      </dgm:t>
    </dgm:pt>
    <dgm:pt modelId="{14215D29-B170-4C1A-9A47-62D8768B0251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MX" sz="1600" dirty="0" smtClean="0"/>
            <a:t>Incorporación</a:t>
          </a:r>
          <a:endParaRPr lang="es-MX" sz="1600" dirty="0"/>
        </a:p>
      </dgm:t>
    </dgm:pt>
    <dgm:pt modelId="{E7A642D3-5511-4FDD-92A4-9C50D4C660F6}" type="parTrans" cxnId="{387F2854-75E6-4DD6-BDD3-4B775550F0EC}">
      <dgm:prSet/>
      <dgm:spPr/>
      <dgm:t>
        <a:bodyPr/>
        <a:lstStyle/>
        <a:p>
          <a:endParaRPr lang="es-MX"/>
        </a:p>
      </dgm:t>
    </dgm:pt>
    <dgm:pt modelId="{B3FD179C-1AE5-491C-A426-8975439CBBD9}" type="sibTrans" cxnId="{387F2854-75E6-4DD6-BDD3-4B775550F0EC}">
      <dgm:prSet/>
      <dgm:spPr/>
      <dgm:t>
        <a:bodyPr/>
        <a:lstStyle/>
        <a:p>
          <a:endParaRPr lang="es-MX"/>
        </a:p>
      </dgm:t>
    </dgm:pt>
    <dgm:pt modelId="{E641CAC1-09BC-4A2C-A4A7-6F7A6B3DD8AF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s-MX" sz="1400" dirty="0"/>
        </a:p>
      </dgm:t>
    </dgm:pt>
    <dgm:pt modelId="{3BC1ED98-FFB0-46CA-94DA-6E61325FCCE3}" type="parTrans" cxnId="{256FC2D3-B458-473E-94BA-71FAF68AF09F}">
      <dgm:prSet/>
      <dgm:spPr/>
      <dgm:t>
        <a:bodyPr/>
        <a:lstStyle/>
        <a:p>
          <a:endParaRPr lang="es-MX"/>
        </a:p>
      </dgm:t>
    </dgm:pt>
    <dgm:pt modelId="{CEEA3DB7-1E16-4B97-9DF1-F19531A60B54}" type="sibTrans" cxnId="{256FC2D3-B458-473E-94BA-71FAF68AF09F}">
      <dgm:prSet/>
      <dgm:spPr/>
      <dgm:t>
        <a:bodyPr/>
        <a:lstStyle/>
        <a:p>
          <a:endParaRPr lang="es-MX"/>
        </a:p>
      </dgm:t>
    </dgm:pt>
    <dgm:pt modelId="{ED10C574-7E1C-4925-85E1-AA4733A338C2}">
      <dgm:prSet phldrT="[Texto]" custT="1"/>
      <dgm:spPr>
        <a:solidFill>
          <a:srgbClr val="008000"/>
        </a:solidFill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es-MX" sz="1350" dirty="0" smtClean="0">
              <a:solidFill>
                <a:schemeClr val="bg1"/>
              </a:solidFill>
            </a:rPr>
            <a:t>Programación y</a:t>
          </a:r>
          <a:endParaRPr lang="es-MX" sz="1350" dirty="0">
            <a:solidFill>
              <a:schemeClr val="bg1"/>
            </a:solidFill>
          </a:endParaRPr>
        </a:p>
      </dgm:t>
    </dgm:pt>
    <dgm:pt modelId="{D24E935C-45F7-420A-91E3-172475FE60AB}" type="parTrans" cxnId="{E98635B9-8633-44D5-8CD9-F4C34352E6C5}">
      <dgm:prSet/>
      <dgm:spPr/>
      <dgm:t>
        <a:bodyPr/>
        <a:lstStyle/>
        <a:p>
          <a:endParaRPr lang="es-MX"/>
        </a:p>
      </dgm:t>
    </dgm:pt>
    <dgm:pt modelId="{1AC7F807-BB12-44A7-9E28-5235A1DE8E7D}" type="sibTrans" cxnId="{E98635B9-8633-44D5-8CD9-F4C34352E6C5}">
      <dgm:prSet/>
      <dgm:spPr/>
      <dgm:t>
        <a:bodyPr/>
        <a:lstStyle/>
        <a:p>
          <a:endParaRPr lang="es-MX"/>
        </a:p>
      </dgm:t>
    </dgm:pt>
    <dgm:pt modelId="{EC3F2552-6963-4458-B477-004FB993D8A2}">
      <dgm:prSet phldrT="[Texto]" custT="1"/>
      <dgm:spPr>
        <a:solidFill>
          <a:srgbClr val="008000"/>
        </a:solidFill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es-MX" sz="1350" dirty="0" smtClean="0">
              <a:solidFill>
                <a:schemeClr val="bg1"/>
              </a:solidFill>
            </a:rPr>
            <a:t>Presupuesto</a:t>
          </a:r>
          <a:endParaRPr lang="es-MX" sz="1350" dirty="0">
            <a:solidFill>
              <a:schemeClr val="bg1"/>
            </a:solidFill>
          </a:endParaRPr>
        </a:p>
      </dgm:t>
    </dgm:pt>
    <dgm:pt modelId="{AD0E50BE-B229-4BF1-9238-BFA0FE997ABA}" type="parTrans" cxnId="{4CD684E1-5290-42A8-8750-DBBC11AC1E19}">
      <dgm:prSet/>
      <dgm:spPr/>
      <dgm:t>
        <a:bodyPr/>
        <a:lstStyle/>
        <a:p>
          <a:endParaRPr lang="es-MX"/>
        </a:p>
      </dgm:t>
    </dgm:pt>
    <dgm:pt modelId="{E2AB000E-EC81-44A5-B524-44302901E31F}" type="sibTrans" cxnId="{4CD684E1-5290-42A8-8750-DBBC11AC1E19}">
      <dgm:prSet/>
      <dgm:spPr/>
      <dgm:t>
        <a:bodyPr/>
        <a:lstStyle/>
        <a:p>
          <a:endParaRPr lang="es-MX"/>
        </a:p>
      </dgm:t>
    </dgm:pt>
    <dgm:pt modelId="{BCFC75CA-C766-4F9F-B720-94C03C4A279A}" type="pres">
      <dgm:prSet presAssocID="{BEB01EAA-16B0-49E4-9C06-AF64C7230F8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E68C9BF4-7F5A-442A-8A0B-606D8E60F2C4}" type="pres">
      <dgm:prSet presAssocID="{948D2DEA-9367-4D84-8A2F-D78565999175}" presName="node" presStyleLbl="node1" presStyleIdx="0" presStyleCnt="3" custScaleX="11108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8C75789-AF88-4DF3-92DA-FF236545F4B5}" type="pres">
      <dgm:prSet presAssocID="{B334131C-139C-4B15-800E-2CCBF7706951}" presName="sibTrans" presStyleCnt="0"/>
      <dgm:spPr/>
      <dgm:t>
        <a:bodyPr/>
        <a:lstStyle/>
        <a:p>
          <a:endParaRPr lang="es-MX"/>
        </a:p>
      </dgm:t>
    </dgm:pt>
    <dgm:pt modelId="{2A9EDDC3-569E-4F95-9F86-D22773780122}" type="pres">
      <dgm:prSet presAssocID="{33977F1D-75DB-4192-B532-87CF0FCF4E86}" presName="node" presStyleLbl="node1" presStyleIdx="1" presStyleCnt="3" custScaleX="10661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06BAD4E-89DA-43B5-871C-8939472EEC8B}" type="pres">
      <dgm:prSet presAssocID="{17E8E0F9-A7D1-4304-B15E-7D417FF783DB}" presName="sibTrans" presStyleCnt="0"/>
      <dgm:spPr/>
      <dgm:t>
        <a:bodyPr/>
        <a:lstStyle/>
        <a:p>
          <a:endParaRPr lang="es-MX"/>
        </a:p>
      </dgm:t>
    </dgm:pt>
    <dgm:pt modelId="{76138039-7FA4-48E2-ACB2-079FDA2CFF6D}" type="pres">
      <dgm:prSet presAssocID="{B1648564-BB68-4BB6-BA84-6EA952C259C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757EA935-66AF-9C4B-A1FA-D60994F5140C}" type="presOf" srcId="{BDC29324-BAB0-48DB-96E2-53621EF4502E}" destId="{2A9EDDC3-569E-4F95-9F86-D22773780122}" srcOrd="0" destOrd="4" presId="urn:microsoft.com/office/officeart/2005/8/layout/hList6"/>
    <dgm:cxn modelId="{230543BB-CB60-44A8-A7D2-EC4042AC8B22}" srcId="{33977F1D-75DB-4192-B532-87CF0FCF4E86}" destId="{1285C8B1-8FFC-43E2-B592-A29966F51882}" srcOrd="2" destOrd="0" parTransId="{CAAD69B3-39D2-48D1-BD80-2F3D5B1D0D96}" sibTransId="{B06733FA-5F34-4BB8-B7CB-5D5142E20A5D}"/>
    <dgm:cxn modelId="{999717C2-653C-6A41-99A5-86108D101AB7}" type="presOf" srcId="{B1648564-BB68-4BB6-BA84-6EA952C259C7}" destId="{76138039-7FA4-48E2-ACB2-079FDA2CFF6D}" srcOrd="0" destOrd="0" presId="urn:microsoft.com/office/officeart/2005/8/layout/hList6"/>
    <dgm:cxn modelId="{4B1B3F69-3AEB-1241-8398-E423DA842CF3}" type="presOf" srcId="{E641CAC1-09BC-4A2C-A4A7-6F7A6B3DD8AF}" destId="{76138039-7FA4-48E2-ACB2-079FDA2CFF6D}" srcOrd="0" destOrd="6" presId="urn:microsoft.com/office/officeart/2005/8/layout/hList6"/>
    <dgm:cxn modelId="{214E68C7-3BDE-5146-A19A-0D36C14ABAC0}" type="presOf" srcId="{4A535EA8-5F25-4605-9080-FCB0D66C52BD}" destId="{2A9EDDC3-569E-4F95-9F86-D22773780122}" srcOrd="0" destOrd="2" presId="urn:microsoft.com/office/officeart/2005/8/layout/hList6"/>
    <dgm:cxn modelId="{11F08CA1-6D59-2640-B03C-5A936BC9A928}" type="presOf" srcId="{32936878-2EF1-48E8-B977-64FB7C95B026}" destId="{76138039-7FA4-48E2-ACB2-079FDA2CFF6D}" srcOrd="0" destOrd="4" presId="urn:microsoft.com/office/officeart/2005/8/layout/hList6"/>
    <dgm:cxn modelId="{93D269FD-466C-4AFB-9602-242373A42980}" srcId="{B1648564-BB68-4BB6-BA84-6EA952C259C7}" destId="{B77E1F79-0259-48CF-90B3-9F412D82161E}" srcOrd="1" destOrd="0" parTransId="{52C6A6A6-0FC8-42E6-AA19-B7DBB5CF7D81}" sibTransId="{CECA6958-C53F-4C1F-8351-69028E190B0D}"/>
    <dgm:cxn modelId="{ECAA0F93-5EB0-4640-9EBA-DCAFF07C5131}" type="presOf" srcId="{E0F9AB01-BE97-4CAE-B721-A48DB860A275}" destId="{76138039-7FA4-48E2-ACB2-079FDA2CFF6D}" srcOrd="0" destOrd="5" presId="urn:microsoft.com/office/officeart/2005/8/layout/hList6"/>
    <dgm:cxn modelId="{ED60AB42-AA16-3C41-A02F-DE65C214C872}" type="presOf" srcId="{33977F1D-75DB-4192-B532-87CF0FCF4E86}" destId="{2A9EDDC3-569E-4F95-9F86-D22773780122}" srcOrd="0" destOrd="0" presId="urn:microsoft.com/office/officeart/2005/8/layout/hList6"/>
    <dgm:cxn modelId="{FF03DDCE-D183-4A90-B335-F88C5657C09B}" srcId="{33977F1D-75DB-4192-B532-87CF0FCF4E86}" destId="{4A535EA8-5F25-4605-9080-FCB0D66C52BD}" srcOrd="1" destOrd="0" parTransId="{BB2D937E-D3DF-4EE5-9A56-ABF8BAAF565A}" sibTransId="{8B6C2AF1-BE82-4856-BC05-C129E16C88D1}"/>
    <dgm:cxn modelId="{54898DF3-AA54-2649-80A8-0FD3B061B56A}" type="presOf" srcId="{5B4EA5D5-8C33-4E91-ADD6-BFB7E0DDDF75}" destId="{E68C9BF4-7F5A-442A-8A0B-606D8E60F2C4}" srcOrd="0" destOrd="4" presId="urn:microsoft.com/office/officeart/2005/8/layout/hList6"/>
    <dgm:cxn modelId="{C26E3A8D-9A7E-42FA-AB9A-2381C7667B9E}" srcId="{BEB01EAA-16B0-49E4-9C06-AF64C7230F88}" destId="{B1648564-BB68-4BB6-BA84-6EA952C259C7}" srcOrd="2" destOrd="0" parTransId="{8491F4F6-DECE-4220-B8CB-3AFA026D1D0B}" sibTransId="{DFD6E6A3-2F77-4F0E-8AFB-5C48C51A39BE}"/>
    <dgm:cxn modelId="{4CD684E1-5290-42A8-8750-DBBC11AC1E19}" srcId="{948D2DEA-9367-4D84-8A2F-D78565999175}" destId="{EC3F2552-6963-4458-B477-004FB993D8A2}" srcOrd="6" destOrd="0" parTransId="{AD0E50BE-B229-4BF1-9238-BFA0FE997ABA}" sibTransId="{E2AB000E-EC81-44A5-B524-44302901E31F}"/>
    <dgm:cxn modelId="{7651B611-CA4A-F44A-924E-B5ECB6D14EBA}" type="presOf" srcId="{58EDA153-34CD-4695-8F85-7333E62AA19F}" destId="{E68C9BF4-7F5A-442A-8A0B-606D8E60F2C4}" srcOrd="0" destOrd="1" presId="urn:microsoft.com/office/officeart/2005/8/layout/hList6"/>
    <dgm:cxn modelId="{CDD08641-D1AD-C940-816D-4B833095CB0F}" type="presOf" srcId="{B77E1F79-0259-48CF-90B3-9F412D82161E}" destId="{76138039-7FA4-48E2-ACB2-079FDA2CFF6D}" srcOrd="0" destOrd="2" presId="urn:microsoft.com/office/officeart/2005/8/layout/hList6"/>
    <dgm:cxn modelId="{04BEEECD-EC8F-7841-8927-DF4FB5279A9F}" type="presOf" srcId="{45CF4910-2CD2-491A-9E6A-50E5F3EB58A8}" destId="{76138039-7FA4-48E2-ACB2-079FDA2CFF6D}" srcOrd="0" destOrd="3" presId="urn:microsoft.com/office/officeart/2005/8/layout/hList6"/>
    <dgm:cxn modelId="{E977A503-5A31-054A-9D3C-5273BA5D4B0E}" type="presOf" srcId="{948D2DEA-9367-4D84-8A2F-D78565999175}" destId="{E68C9BF4-7F5A-442A-8A0B-606D8E60F2C4}" srcOrd="0" destOrd="0" presId="urn:microsoft.com/office/officeart/2005/8/layout/hList6"/>
    <dgm:cxn modelId="{660EDA64-6693-0645-A6D8-5334E1B4E95D}" type="presOf" srcId="{20C85C49-DCD9-4C30-ACE2-AF8D0C4CBFF7}" destId="{76138039-7FA4-48E2-ACB2-079FDA2CFF6D}" srcOrd="0" destOrd="1" presId="urn:microsoft.com/office/officeart/2005/8/layout/hList6"/>
    <dgm:cxn modelId="{256FC2D3-B458-473E-94BA-71FAF68AF09F}" srcId="{B1648564-BB68-4BB6-BA84-6EA952C259C7}" destId="{E641CAC1-09BC-4A2C-A4A7-6F7A6B3DD8AF}" srcOrd="5" destOrd="0" parTransId="{3BC1ED98-FFB0-46CA-94DA-6E61325FCCE3}" sibTransId="{CEEA3DB7-1E16-4B97-9DF1-F19531A60B54}"/>
    <dgm:cxn modelId="{B22CBED9-0870-45FC-A689-FA60CDB00B3E}" srcId="{B1648564-BB68-4BB6-BA84-6EA952C259C7}" destId="{E0F9AB01-BE97-4CAE-B721-A48DB860A275}" srcOrd="4" destOrd="0" parTransId="{C9BEAF77-7990-4989-BD6D-E20CB311CD15}" sibTransId="{DAA017B6-1B5C-4BEF-A69F-4AB2E495B539}"/>
    <dgm:cxn modelId="{43486262-24F7-458A-BA06-BD6A74525134}" srcId="{B1648564-BB68-4BB6-BA84-6EA952C259C7}" destId="{32936878-2EF1-48E8-B977-64FB7C95B026}" srcOrd="3" destOrd="0" parTransId="{716BD0D6-8D60-4658-BB9A-BED769AC7DE2}" sibTransId="{B32E765F-7358-471F-B74F-463252CFDFAC}"/>
    <dgm:cxn modelId="{A0A42F1D-F00C-4646-A37E-A3833CB87E5E}" srcId="{BEB01EAA-16B0-49E4-9C06-AF64C7230F88}" destId="{948D2DEA-9367-4D84-8A2F-D78565999175}" srcOrd="0" destOrd="0" parTransId="{AF066B18-D4BE-48D4-BE1B-1E76C52E780C}" sibTransId="{B334131C-139C-4B15-800E-2CCBF7706951}"/>
    <dgm:cxn modelId="{387F2854-75E6-4DD6-BDD3-4B775550F0EC}" srcId="{33977F1D-75DB-4192-B532-87CF0FCF4E86}" destId="{14215D29-B170-4C1A-9A47-62D8768B0251}" srcOrd="0" destOrd="0" parTransId="{E7A642D3-5511-4FDD-92A4-9C50D4C660F6}" sibTransId="{B3FD179C-1AE5-491C-A426-8975439CBBD9}"/>
    <dgm:cxn modelId="{F914DD66-A5B5-2F4E-9033-6C8A66302286}" type="presOf" srcId="{CDD3CC70-DA48-4205-B31C-969BF7C1B53D}" destId="{76138039-7FA4-48E2-ACB2-079FDA2CFF6D}" srcOrd="0" destOrd="7" presId="urn:microsoft.com/office/officeart/2005/8/layout/hList6"/>
    <dgm:cxn modelId="{2E71168B-EF15-1945-91D0-74E29C253654}" type="presOf" srcId="{EC3F2552-6963-4458-B477-004FB993D8A2}" destId="{E68C9BF4-7F5A-442A-8A0B-606D8E60F2C4}" srcOrd="0" destOrd="7" presId="urn:microsoft.com/office/officeart/2005/8/layout/hList6"/>
    <dgm:cxn modelId="{4792BC73-78D8-465E-A8C8-B0EA8D089C30}" srcId="{948D2DEA-9367-4D84-8A2F-D78565999175}" destId="{58EDA153-34CD-4695-8F85-7333E62AA19F}" srcOrd="0" destOrd="0" parTransId="{39AA6689-6F96-4F10-8FF4-C3B522969436}" sibTransId="{D984991A-6424-4A4C-95EB-F598F21AD923}"/>
    <dgm:cxn modelId="{ADC12F32-3E2F-45CC-91A9-4B77D5A9B43C}" srcId="{33977F1D-75DB-4192-B532-87CF0FCF4E86}" destId="{BDC29324-BAB0-48DB-96E2-53621EF4502E}" srcOrd="3" destOrd="0" parTransId="{860CA977-302C-467A-BC61-69E1C6F88981}" sibTransId="{59B18C19-8E51-48F9-A6D7-4231518BF231}"/>
    <dgm:cxn modelId="{BF0107EE-FFA7-40B1-81C0-13BFAE4E62F9}" srcId="{B1648564-BB68-4BB6-BA84-6EA952C259C7}" destId="{20C85C49-DCD9-4C30-ACE2-AF8D0C4CBFF7}" srcOrd="0" destOrd="0" parTransId="{2CD083BF-9514-4129-AD16-4DC30562BCD7}" sibTransId="{58C23518-95BC-4AFE-BA7F-B1625F7B5844}"/>
    <dgm:cxn modelId="{937E6930-FE2A-4C94-925D-7278A26D71FC}" srcId="{948D2DEA-9367-4D84-8A2F-D78565999175}" destId="{5B4EA5D5-8C33-4E91-ADD6-BFB7E0DDDF75}" srcOrd="3" destOrd="0" parTransId="{7A8F97AA-C374-428B-ADFD-135E010C21C2}" sibTransId="{11FE4B8D-EAE1-4962-944E-FA52AE453F69}"/>
    <dgm:cxn modelId="{99BFB04A-D629-EB45-9718-782687A95546}" type="presOf" srcId="{BEB01EAA-16B0-49E4-9C06-AF64C7230F88}" destId="{BCFC75CA-C766-4F9F-B720-94C03C4A279A}" srcOrd="0" destOrd="0" presId="urn:microsoft.com/office/officeart/2005/8/layout/hList6"/>
    <dgm:cxn modelId="{E5A5A76C-15FC-4124-935B-D8B9C1CA091F}" srcId="{948D2DEA-9367-4D84-8A2F-D78565999175}" destId="{54311674-8A6B-486F-9C9B-1D32AB2B70CC}" srcOrd="2" destOrd="0" parTransId="{8C2ED21C-A90C-4B1D-9C31-19DB15447CBE}" sibTransId="{71FF4E63-97CE-4C3F-B571-A8976FCDD0E3}"/>
    <dgm:cxn modelId="{E98635B9-8633-44D5-8CD9-F4C34352E6C5}" srcId="{948D2DEA-9367-4D84-8A2F-D78565999175}" destId="{ED10C574-7E1C-4925-85E1-AA4733A338C2}" srcOrd="5" destOrd="0" parTransId="{D24E935C-45F7-420A-91E3-172475FE60AB}" sibTransId="{1AC7F807-BB12-44A7-9E28-5235A1DE8E7D}"/>
    <dgm:cxn modelId="{2BF0DAF2-2B48-4AFE-936A-8716D67866B8}" srcId="{B1648564-BB68-4BB6-BA84-6EA952C259C7}" destId="{CDD3CC70-DA48-4205-B31C-969BF7C1B53D}" srcOrd="6" destOrd="0" parTransId="{71D0681E-698B-455D-AFB3-DD69DF27E663}" sibTransId="{87B00ADA-9CB7-4C3A-BFB7-3604E6F5558B}"/>
    <dgm:cxn modelId="{6F833AAA-C00C-5F41-9D61-FA50BB69A313}" type="presOf" srcId="{1285C8B1-8FFC-43E2-B592-A29966F51882}" destId="{2A9EDDC3-569E-4F95-9F86-D22773780122}" srcOrd="0" destOrd="3" presId="urn:microsoft.com/office/officeart/2005/8/layout/hList6"/>
    <dgm:cxn modelId="{C23DFAE9-C850-450C-8582-B97B13A85670}" srcId="{948D2DEA-9367-4D84-8A2F-D78565999175}" destId="{B80088C9-DA18-4CC6-BC70-B3F70CAFFBBB}" srcOrd="1" destOrd="0" parTransId="{68658911-EB13-418A-B9AC-F669C28F2254}" sibTransId="{9CCA20A1-56DB-4D22-B98D-F56447BB0C08}"/>
    <dgm:cxn modelId="{4AD6C80B-7BC0-7241-9C24-01F58075F114}" type="presOf" srcId="{B80088C9-DA18-4CC6-BC70-B3F70CAFFBBB}" destId="{E68C9BF4-7F5A-442A-8A0B-606D8E60F2C4}" srcOrd="0" destOrd="2" presId="urn:microsoft.com/office/officeart/2005/8/layout/hList6"/>
    <dgm:cxn modelId="{76CA4C81-9EDB-EA4E-998F-0F44D99ADFC1}" type="presOf" srcId="{14215D29-B170-4C1A-9A47-62D8768B0251}" destId="{2A9EDDC3-569E-4F95-9F86-D22773780122}" srcOrd="0" destOrd="1" presId="urn:microsoft.com/office/officeart/2005/8/layout/hList6"/>
    <dgm:cxn modelId="{4ACF9AEC-403D-8545-8914-FBC74DEA0D91}" type="presOf" srcId="{54311674-8A6B-486F-9C9B-1D32AB2B70CC}" destId="{E68C9BF4-7F5A-442A-8A0B-606D8E60F2C4}" srcOrd="0" destOrd="3" presId="urn:microsoft.com/office/officeart/2005/8/layout/hList6"/>
    <dgm:cxn modelId="{2BEFF938-7744-564B-9FE7-7E14C4D87DDC}" type="presOf" srcId="{ED10C574-7E1C-4925-85E1-AA4733A338C2}" destId="{E68C9BF4-7F5A-442A-8A0B-606D8E60F2C4}" srcOrd="0" destOrd="6" presId="urn:microsoft.com/office/officeart/2005/8/layout/hList6"/>
    <dgm:cxn modelId="{2283D0B6-F37E-4FEB-B5EA-934EFEE883B9}" srcId="{BEB01EAA-16B0-49E4-9C06-AF64C7230F88}" destId="{33977F1D-75DB-4192-B532-87CF0FCF4E86}" srcOrd="1" destOrd="0" parTransId="{75BE5104-F24B-4880-A045-804A884F28BF}" sibTransId="{17E8E0F9-A7D1-4304-B15E-7D417FF783DB}"/>
    <dgm:cxn modelId="{091CF1A7-CC11-4408-A736-5E6E9B1CC62E}" srcId="{948D2DEA-9367-4D84-8A2F-D78565999175}" destId="{E3947428-B570-4B90-96F8-2A067A7698AA}" srcOrd="4" destOrd="0" parTransId="{E5A3D94A-B273-4FB9-B4DA-D4545B2F8D2B}" sibTransId="{193E3F0D-591C-4A8B-8E86-69F556B1D052}"/>
    <dgm:cxn modelId="{D855DD4A-07B2-4737-8DBE-0F4DD8674DEC}" srcId="{B1648564-BB68-4BB6-BA84-6EA952C259C7}" destId="{45CF4910-2CD2-491A-9E6A-50E5F3EB58A8}" srcOrd="2" destOrd="0" parTransId="{0C797E0F-48B7-41C6-8B4F-A5430FCD1572}" sibTransId="{5E86B45F-A026-4727-A323-E24A659CB042}"/>
    <dgm:cxn modelId="{C9F07DCF-1137-7744-B177-F933ECCF2F7A}" type="presOf" srcId="{E3947428-B570-4B90-96F8-2A067A7698AA}" destId="{E68C9BF4-7F5A-442A-8A0B-606D8E60F2C4}" srcOrd="0" destOrd="5" presId="urn:microsoft.com/office/officeart/2005/8/layout/hList6"/>
    <dgm:cxn modelId="{F2F39A59-D38A-8D45-99D5-24A3CB3796F4}" type="presParOf" srcId="{BCFC75CA-C766-4F9F-B720-94C03C4A279A}" destId="{E68C9BF4-7F5A-442A-8A0B-606D8E60F2C4}" srcOrd="0" destOrd="0" presId="urn:microsoft.com/office/officeart/2005/8/layout/hList6"/>
    <dgm:cxn modelId="{4DE3898B-5B1B-5543-9740-E426F58DD808}" type="presParOf" srcId="{BCFC75CA-C766-4F9F-B720-94C03C4A279A}" destId="{88C75789-AF88-4DF3-92DA-FF236545F4B5}" srcOrd="1" destOrd="0" presId="urn:microsoft.com/office/officeart/2005/8/layout/hList6"/>
    <dgm:cxn modelId="{1987AC09-5CF8-6C4A-9D7F-C814BBB9A2DD}" type="presParOf" srcId="{BCFC75CA-C766-4F9F-B720-94C03C4A279A}" destId="{2A9EDDC3-569E-4F95-9F86-D22773780122}" srcOrd="2" destOrd="0" presId="urn:microsoft.com/office/officeart/2005/8/layout/hList6"/>
    <dgm:cxn modelId="{473B3FA8-9D90-DE46-A49E-A1F0173177E3}" type="presParOf" srcId="{BCFC75CA-C766-4F9F-B720-94C03C4A279A}" destId="{D06BAD4E-89DA-43B5-871C-8939472EEC8B}" srcOrd="3" destOrd="0" presId="urn:microsoft.com/office/officeart/2005/8/layout/hList6"/>
    <dgm:cxn modelId="{81764E90-5479-7F45-AB99-7DBAD77616F4}" type="presParOf" srcId="{BCFC75CA-C766-4F9F-B720-94C03C4A279A}" destId="{76138039-7FA4-48E2-ACB2-079FDA2CFF6D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D8FD2C-EB23-4B01-B11E-79E8A4192E26}">
      <dsp:nvSpPr>
        <dsp:cNvPr id="0" name=""/>
        <dsp:cNvSpPr/>
      </dsp:nvSpPr>
      <dsp:spPr>
        <a:xfrm>
          <a:off x="4014" y="767"/>
          <a:ext cx="1743626" cy="121748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/>
            <a:t>Vinculación y coordinación con la Secretaria de Educación Pública</a:t>
          </a:r>
          <a:endParaRPr lang="es-MX" sz="1500" kern="1200" dirty="0"/>
        </a:p>
      </dsp:txBody>
      <dsp:txXfrm>
        <a:off x="39673" y="36426"/>
        <a:ext cx="1672308" cy="1146165"/>
      </dsp:txXfrm>
    </dsp:sp>
    <dsp:sp modelId="{CE9981FA-DC72-4463-A54E-620B635FBFF9}">
      <dsp:nvSpPr>
        <dsp:cNvPr id="0" name=""/>
        <dsp:cNvSpPr/>
      </dsp:nvSpPr>
      <dsp:spPr>
        <a:xfrm>
          <a:off x="2021034" y="450342"/>
          <a:ext cx="658630" cy="3183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400" kern="1200"/>
        </a:p>
      </dsp:txBody>
      <dsp:txXfrm>
        <a:off x="2021034" y="514009"/>
        <a:ext cx="563130" cy="191000"/>
      </dsp:txXfrm>
    </dsp:sp>
    <dsp:sp modelId="{142C0DCA-8ECF-45CA-85CC-1476A753F5A5}">
      <dsp:nvSpPr>
        <dsp:cNvPr id="0" name=""/>
        <dsp:cNvSpPr/>
      </dsp:nvSpPr>
      <dsp:spPr>
        <a:xfrm>
          <a:off x="2990339" y="12990"/>
          <a:ext cx="1884540" cy="1193038"/>
        </a:xfrm>
        <a:prstGeom prst="roundRect">
          <a:avLst>
            <a:gd name="adj" fmla="val 10000"/>
          </a:avLst>
        </a:prstGeom>
        <a:solidFill>
          <a:schemeClr val="accent2">
            <a:hueOff val="668788"/>
            <a:satOff val="-834"/>
            <a:lumOff val="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Vinculación y coordinación con las áreas de Salud</a:t>
          </a:r>
          <a:endParaRPr lang="es-MX" sz="1600" kern="1200" dirty="0"/>
        </a:p>
      </dsp:txBody>
      <dsp:txXfrm>
        <a:off x="3025282" y="47933"/>
        <a:ext cx="1814654" cy="1123152"/>
      </dsp:txXfrm>
    </dsp:sp>
    <dsp:sp modelId="{940C75FF-7EDD-4EDE-9D44-8237B746F6F7}">
      <dsp:nvSpPr>
        <dsp:cNvPr id="0" name=""/>
        <dsp:cNvSpPr/>
      </dsp:nvSpPr>
      <dsp:spPr>
        <a:xfrm>
          <a:off x="4987836" y="450342"/>
          <a:ext cx="272124" cy="3183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780253"/>
            <a:satOff val="-973"/>
            <a:lumOff val="22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400" kern="1200"/>
        </a:p>
      </dsp:txBody>
      <dsp:txXfrm>
        <a:off x="4987836" y="514009"/>
        <a:ext cx="190487" cy="191000"/>
      </dsp:txXfrm>
    </dsp:sp>
    <dsp:sp modelId="{E67939CF-8428-4F7D-960F-C9F3091EBFDB}">
      <dsp:nvSpPr>
        <dsp:cNvPr id="0" name=""/>
        <dsp:cNvSpPr/>
      </dsp:nvSpPr>
      <dsp:spPr>
        <a:xfrm>
          <a:off x="5388322" y="49557"/>
          <a:ext cx="1610747" cy="1119903"/>
        </a:xfrm>
        <a:prstGeom prst="roundRect">
          <a:avLst>
            <a:gd name="adj" fmla="val 10000"/>
          </a:avLst>
        </a:prstGeom>
        <a:solidFill>
          <a:schemeClr val="accent2">
            <a:hueOff val="1337577"/>
            <a:satOff val="-1668"/>
            <a:lumOff val="3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Diagnóstico de Salud Escolar </a:t>
          </a:r>
          <a:endParaRPr lang="es-MX" sz="1600" kern="1200" dirty="0"/>
        </a:p>
      </dsp:txBody>
      <dsp:txXfrm>
        <a:off x="5421123" y="82358"/>
        <a:ext cx="1545145" cy="1054301"/>
      </dsp:txXfrm>
    </dsp:sp>
    <dsp:sp modelId="{AFE721FA-7492-4E8C-852D-DE61A5AC5191}">
      <dsp:nvSpPr>
        <dsp:cNvPr id="0" name=""/>
        <dsp:cNvSpPr/>
      </dsp:nvSpPr>
      <dsp:spPr>
        <a:xfrm rot="5400000">
          <a:off x="5909571" y="1321743"/>
          <a:ext cx="411508" cy="3183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400" kern="1200"/>
        </a:p>
      </dsp:txBody>
      <dsp:txXfrm rot="-5400000">
        <a:off x="6019825" y="1275156"/>
        <a:ext cx="191000" cy="316008"/>
      </dsp:txXfrm>
    </dsp:sp>
    <dsp:sp modelId="{CA84C8F6-1282-46B5-A043-6432D6483483}">
      <dsp:nvSpPr>
        <dsp:cNvPr id="0" name=""/>
        <dsp:cNvSpPr/>
      </dsp:nvSpPr>
      <dsp:spPr>
        <a:xfrm>
          <a:off x="5137980" y="1944320"/>
          <a:ext cx="1861088" cy="1258964"/>
        </a:xfrm>
        <a:prstGeom prst="roundRect">
          <a:avLst>
            <a:gd name="adj" fmla="val 10000"/>
          </a:avLst>
        </a:prstGeom>
        <a:solidFill>
          <a:schemeClr val="accent2">
            <a:hueOff val="2006365"/>
            <a:satOff val="-2502"/>
            <a:lumOff val="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Selección del Universo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 de Trabajo </a:t>
          </a:r>
          <a:endParaRPr lang="es-MX" sz="1600" kern="1200" dirty="0"/>
        </a:p>
      </dsp:txBody>
      <dsp:txXfrm>
        <a:off x="5174854" y="1981194"/>
        <a:ext cx="1787340" cy="1185216"/>
      </dsp:txXfrm>
    </dsp:sp>
    <dsp:sp modelId="{26916E8B-8FE8-422B-8E92-DE7991CE2C2F}">
      <dsp:nvSpPr>
        <dsp:cNvPr id="0" name=""/>
        <dsp:cNvSpPr/>
      </dsp:nvSpPr>
      <dsp:spPr>
        <a:xfrm rot="10800000">
          <a:off x="4752898" y="2414635"/>
          <a:ext cx="272124" cy="3183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400" kern="1200"/>
        </a:p>
      </dsp:txBody>
      <dsp:txXfrm rot="10800000">
        <a:off x="4834535" y="2478302"/>
        <a:ext cx="190487" cy="191000"/>
      </dsp:txXfrm>
    </dsp:sp>
    <dsp:sp modelId="{47E1893E-608D-4AAD-BB9B-26361CCE1C17}">
      <dsp:nvSpPr>
        <dsp:cNvPr id="0" name=""/>
        <dsp:cNvSpPr/>
      </dsp:nvSpPr>
      <dsp:spPr>
        <a:xfrm>
          <a:off x="2779699" y="1731693"/>
          <a:ext cx="1844838" cy="1684218"/>
        </a:xfrm>
        <a:prstGeom prst="roundRect">
          <a:avLst>
            <a:gd name="adj" fmla="val 10000"/>
          </a:avLst>
        </a:prstGeom>
        <a:solidFill>
          <a:schemeClr val="accent2">
            <a:hueOff val="2675154"/>
            <a:satOff val="-3337"/>
            <a:lumOff val="78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Incorporación de Escuelas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 al Programa</a:t>
          </a:r>
          <a:endParaRPr lang="es-MX" sz="1600" kern="1200" dirty="0"/>
        </a:p>
      </dsp:txBody>
      <dsp:txXfrm>
        <a:off x="2829028" y="1781022"/>
        <a:ext cx="1746180" cy="1585560"/>
      </dsp:txXfrm>
    </dsp:sp>
    <dsp:sp modelId="{B85E7041-8534-4EA2-9A1A-2CDB26146106}">
      <dsp:nvSpPr>
        <dsp:cNvPr id="0" name=""/>
        <dsp:cNvSpPr/>
      </dsp:nvSpPr>
      <dsp:spPr>
        <a:xfrm rot="10800000">
          <a:off x="1876630" y="2414635"/>
          <a:ext cx="534153" cy="3183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400" kern="1200"/>
        </a:p>
      </dsp:txBody>
      <dsp:txXfrm rot="10800000">
        <a:off x="1972130" y="2478302"/>
        <a:ext cx="438653" cy="191000"/>
      </dsp:txXfrm>
    </dsp:sp>
    <dsp:sp modelId="{D2364175-CCE6-4145-B105-C44A76610FFB}">
      <dsp:nvSpPr>
        <dsp:cNvPr id="0" name=""/>
        <dsp:cNvSpPr/>
      </dsp:nvSpPr>
      <dsp:spPr>
        <a:xfrm>
          <a:off x="71506" y="1734924"/>
          <a:ext cx="1700355" cy="1677756"/>
        </a:xfrm>
        <a:prstGeom prst="roundRect">
          <a:avLst>
            <a:gd name="adj" fmla="val 10000"/>
          </a:avLst>
        </a:prstGeom>
        <a:solidFill>
          <a:schemeClr val="accent2">
            <a:hueOff val="3343942"/>
            <a:satOff val="-4171"/>
            <a:lumOff val="98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Elaboración del Plan Estatal Intersectorial del Programa Escuela y Salud </a:t>
          </a:r>
          <a:endParaRPr lang="es-MX" sz="1400" kern="1200" dirty="0"/>
        </a:p>
      </dsp:txBody>
      <dsp:txXfrm>
        <a:off x="120646" y="1784064"/>
        <a:ext cx="1602075" cy="1579476"/>
      </dsp:txXfrm>
    </dsp:sp>
    <dsp:sp modelId="{DC41942C-FF04-45A5-AEEA-E871BE9E2076}">
      <dsp:nvSpPr>
        <dsp:cNvPr id="0" name=""/>
        <dsp:cNvSpPr/>
      </dsp:nvSpPr>
      <dsp:spPr>
        <a:xfrm rot="5400000">
          <a:off x="850659" y="3368915"/>
          <a:ext cx="245641" cy="6508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3901266"/>
            <a:satOff val="-4866"/>
            <a:lumOff val="114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300" kern="1200"/>
        </a:p>
      </dsp:txBody>
      <dsp:txXfrm rot="-5400000">
        <a:off x="778234" y="3571504"/>
        <a:ext cx="390491" cy="171949"/>
      </dsp:txXfrm>
    </dsp:sp>
    <dsp:sp modelId="{E36DEE58-4A82-4E28-B1CC-49482387F2C9}">
      <dsp:nvSpPr>
        <dsp:cNvPr id="0" name=""/>
        <dsp:cNvSpPr/>
      </dsp:nvSpPr>
      <dsp:spPr>
        <a:xfrm>
          <a:off x="320487" y="3929354"/>
          <a:ext cx="1924576" cy="1326461"/>
        </a:xfrm>
        <a:prstGeom prst="roundRect">
          <a:avLst>
            <a:gd name="adj" fmla="val 10000"/>
          </a:avLst>
        </a:prstGeom>
        <a:solidFill>
          <a:schemeClr val="accent2">
            <a:hueOff val="4012731"/>
            <a:satOff val="-5005"/>
            <a:lumOff val="1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MX" sz="1600" kern="1200" dirty="0" smtClean="0"/>
            <a:t>Plan Anual de Trabajo PAT/SIAFFASPE </a:t>
          </a:r>
          <a:endParaRPr lang="es-MX" sz="1600" kern="1200" dirty="0"/>
        </a:p>
      </dsp:txBody>
      <dsp:txXfrm>
        <a:off x="359338" y="3968205"/>
        <a:ext cx="1846874" cy="1248759"/>
      </dsp:txXfrm>
    </dsp:sp>
    <dsp:sp modelId="{FB2A4606-BD1A-4E17-888E-948FD5C2F7C9}">
      <dsp:nvSpPr>
        <dsp:cNvPr id="0" name=""/>
        <dsp:cNvSpPr/>
      </dsp:nvSpPr>
      <dsp:spPr>
        <a:xfrm>
          <a:off x="2412012" y="4433418"/>
          <a:ext cx="402193" cy="3183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400" kern="1200"/>
        </a:p>
      </dsp:txBody>
      <dsp:txXfrm>
        <a:off x="2412012" y="4497085"/>
        <a:ext cx="306693" cy="191000"/>
      </dsp:txXfrm>
    </dsp:sp>
    <dsp:sp modelId="{E68D9E20-4B8D-4026-ABE3-F66A46F806FD}">
      <dsp:nvSpPr>
        <dsp:cNvPr id="0" name=""/>
        <dsp:cNvSpPr/>
      </dsp:nvSpPr>
      <dsp:spPr>
        <a:xfrm>
          <a:off x="3003919" y="3950561"/>
          <a:ext cx="2451894" cy="1284048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MX" sz="1800" kern="1200" dirty="0" smtClean="0"/>
            <a:t>Certificación (Acreditación) de Escuelas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MX" sz="1800" kern="1200" dirty="0" smtClean="0"/>
            <a:t> Promotoras de Salud</a:t>
          </a:r>
          <a:endParaRPr lang="es-MX" sz="1800" kern="1200" dirty="0"/>
        </a:p>
      </dsp:txBody>
      <dsp:txXfrm>
        <a:off x="3041527" y="3988169"/>
        <a:ext cx="2376678" cy="12088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ABF168-D75C-42D6-AE5A-36D9B1D18C39}">
      <dsp:nvSpPr>
        <dsp:cNvPr id="0" name=""/>
        <dsp:cNvSpPr/>
      </dsp:nvSpPr>
      <dsp:spPr>
        <a:xfrm>
          <a:off x="1450012" y="97570"/>
          <a:ext cx="2212543" cy="9809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Cédula Certificación (Acreditación) 22 criterios</a:t>
          </a:r>
          <a:endParaRPr lang="es-MX" sz="1600" kern="1200" dirty="0"/>
        </a:p>
      </dsp:txBody>
      <dsp:txXfrm>
        <a:off x="1478744" y="126302"/>
        <a:ext cx="2155079" cy="923504"/>
      </dsp:txXfrm>
    </dsp:sp>
    <dsp:sp modelId="{E985F877-5DC8-4368-AD8A-BD839D166D17}">
      <dsp:nvSpPr>
        <dsp:cNvPr id="0" name=""/>
        <dsp:cNvSpPr/>
      </dsp:nvSpPr>
      <dsp:spPr>
        <a:xfrm rot="5406231">
          <a:off x="2355158" y="1124158"/>
          <a:ext cx="399507" cy="44143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100" kern="1200"/>
        </a:p>
      </dsp:txBody>
      <dsp:txXfrm rot="-5400000">
        <a:off x="2422590" y="1145122"/>
        <a:ext cx="264861" cy="279655"/>
      </dsp:txXfrm>
    </dsp:sp>
    <dsp:sp modelId="{8762B441-2066-42EE-A9B6-9D7E89D25BE7}">
      <dsp:nvSpPr>
        <dsp:cNvPr id="0" name=""/>
        <dsp:cNvSpPr/>
      </dsp:nvSpPr>
      <dsp:spPr>
        <a:xfrm>
          <a:off x="1447268" y="1611214"/>
          <a:ext cx="2212543" cy="9809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Criterio aprobado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4.54%</a:t>
          </a:r>
        </a:p>
      </dsp:txBody>
      <dsp:txXfrm>
        <a:off x="1476000" y="1639946"/>
        <a:ext cx="2155079" cy="923504"/>
      </dsp:txXfrm>
    </dsp:sp>
    <dsp:sp modelId="{913BCB0A-B598-44DE-B91D-27754CE9379E}">
      <dsp:nvSpPr>
        <dsp:cNvPr id="0" name=""/>
        <dsp:cNvSpPr/>
      </dsp:nvSpPr>
      <dsp:spPr>
        <a:xfrm rot="7519496">
          <a:off x="1602308" y="2820162"/>
          <a:ext cx="754692" cy="44143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4700" kern="1200"/>
        </a:p>
      </dsp:txBody>
      <dsp:txXfrm rot="-5400000">
        <a:off x="1885509" y="2675725"/>
        <a:ext cx="264861" cy="622262"/>
      </dsp:txXfrm>
    </dsp:sp>
    <dsp:sp modelId="{C5ED0B74-0401-4E7B-A2C0-E20E9AF5B581}">
      <dsp:nvSpPr>
        <dsp:cNvPr id="0" name=""/>
        <dsp:cNvSpPr/>
      </dsp:nvSpPr>
      <dsp:spPr>
        <a:xfrm>
          <a:off x="170232" y="3413173"/>
          <a:ext cx="2212543" cy="9809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MX" sz="1600" kern="1200" dirty="0" smtClean="0"/>
            <a:t>Izamiento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MX" sz="1600" kern="1200" dirty="0" smtClean="0"/>
            <a:t>Bandera Blanca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MX" sz="1600" kern="1200" dirty="0" smtClean="0"/>
            <a:t>50-79%</a:t>
          </a:r>
        </a:p>
      </dsp:txBody>
      <dsp:txXfrm>
        <a:off x="198964" y="3441905"/>
        <a:ext cx="2155079" cy="923504"/>
      </dsp:txXfrm>
    </dsp:sp>
    <dsp:sp modelId="{097137E8-6DA5-46AD-84E6-454BFB5E5B06}">
      <dsp:nvSpPr>
        <dsp:cNvPr id="0" name=""/>
        <dsp:cNvSpPr/>
      </dsp:nvSpPr>
      <dsp:spPr>
        <a:xfrm rot="3090041" flipV="1">
          <a:off x="3008696" y="2832956"/>
          <a:ext cx="616325" cy="4725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100" kern="1200"/>
        </a:p>
      </dsp:txBody>
      <dsp:txXfrm rot="10800000">
        <a:off x="3035455" y="2871995"/>
        <a:ext cx="474553" cy="283544"/>
      </dsp:txXfrm>
    </dsp:sp>
    <dsp:sp modelId="{67BC9895-E891-4EAF-B849-D52C5247F055}">
      <dsp:nvSpPr>
        <dsp:cNvPr id="0" name=""/>
        <dsp:cNvSpPr/>
      </dsp:nvSpPr>
      <dsp:spPr>
        <a:xfrm>
          <a:off x="2729791" y="3413175"/>
          <a:ext cx="2212543" cy="9809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MX" sz="1600" kern="1200" dirty="0" smtClean="0"/>
            <a:t>Escuela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MX" sz="1600" kern="1200" dirty="0" smtClean="0"/>
            <a:t>Promotora de la Salud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MX" sz="1600" kern="1200" dirty="0" smtClean="0"/>
            <a:t>80-100%</a:t>
          </a:r>
        </a:p>
      </dsp:txBody>
      <dsp:txXfrm>
        <a:off x="2758523" y="3441907"/>
        <a:ext cx="2155079" cy="9235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8C9BF4-7F5A-442A-8A0B-606D8E60F2C4}">
      <dsp:nvSpPr>
        <dsp:cNvPr id="0" name=""/>
        <dsp:cNvSpPr/>
      </dsp:nvSpPr>
      <dsp:spPr>
        <a:xfrm rot="16200000">
          <a:off x="-1213144" y="1216429"/>
          <a:ext cx="4824634" cy="2391775"/>
        </a:xfrm>
        <a:prstGeom prst="flowChartManualOperation">
          <a:avLst/>
        </a:prstGeom>
        <a:solidFill>
          <a:srgbClr val="008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95250" bIns="0" numCol="1" spcCol="1270" anchor="t" anchorCtr="0">
          <a:noAutofit/>
        </a:bodyPr>
        <a:lstStyle/>
        <a:p>
          <a:pPr lvl="0" algn="l" defTabSz="6667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MX" sz="1500" b="1" kern="1200" dirty="0" smtClean="0">
              <a:solidFill>
                <a:schemeClr val="bg1"/>
              </a:solidFill>
            </a:rPr>
            <a:t>Operación</a:t>
          </a:r>
          <a:endParaRPr lang="es-MX" sz="1500" b="1" kern="1200" dirty="0">
            <a:solidFill>
              <a:schemeClr val="bg1"/>
            </a:solidFill>
          </a:endParaRPr>
        </a:p>
        <a:p>
          <a:pPr marL="114300" lvl="1" indent="-114300" algn="l" defTabSz="600075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s-MX" sz="1350" kern="1200" dirty="0" smtClean="0">
              <a:solidFill>
                <a:schemeClr val="bg1"/>
              </a:solidFill>
            </a:rPr>
            <a:t>Diagnóstico de Salud Escolar</a:t>
          </a:r>
          <a:endParaRPr lang="es-MX" sz="1350" kern="1200" dirty="0">
            <a:solidFill>
              <a:schemeClr val="bg1"/>
            </a:solidFill>
          </a:endParaRPr>
        </a:p>
        <a:p>
          <a:pPr marL="114300" lvl="1" indent="-114300" algn="l" defTabSz="600075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s-MX" sz="1350" kern="1200" dirty="0" smtClean="0">
              <a:solidFill>
                <a:schemeClr val="bg1"/>
              </a:solidFill>
            </a:rPr>
            <a:t>Vinculación y Coordinación con SEP</a:t>
          </a:r>
          <a:endParaRPr lang="es-MX" sz="1350" kern="1200" dirty="0">
            <a:solidFill>
              <a:schemeClr val="bg1"/>
            </a:solidFill>
          </a:endParaRPr>
        </a:p>
        <a:p>
          <a:pPr marL="114300" lvl="1" indent="-114300" algn="l" defTabSz="600075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s-MX" sz="1350" kern="1200" dirty="0" smtClean="0">
              <a:solidFill>
                <a:schemeClr val="bg1"/>
              </a:solidFill>
            </a:rPr>
            <a:t>Vinculación y Coordinación Áreas de Salud</a:t>
          </a:r>
          <a:endParaRPr lang="es-MX" sz="1350" kern="1200" dirty="0">
            <a:solidFill>
              <a:schemeClr val="bg1"/>
            </a:solidFill>
          </a:endParaRPr>
        </a:p>
        <a:p>
          <a:pPr marL="114300" lvl="1" indent="-114300" algn="l" defTabSz="600075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s-MX" sz="1350" kern="1200" dirty="0" smtClean="0">
              <a:solidFill>
                <a:schemeClr val="bg1"/>
              </a:solidFill>
            </a:rPr>
            <a:t>Plan Estatal Intersectorial del </a:t>
          </a:r>
          <a:r>
            <a:rPr lang="es-MX" sz="1350" kern="1200" dirty="0" err="1" smtClean="0">
              <a:solidFill>
                <a:schemeClr val="bg1"/>
              </a:solidFill>
            </a:rPr>
            <a:t>PEyS</a:t>
          </a:r>
          <a:endParaRPr lang="es-MX" sz="1350" kern="1200" dirty="0">
            <a:solidFill>
              <a:schemeClr val="bg1"/>
            </a:solidFill>
          </a:endParaRPr>
        </a:p>
        <a:p>
          <a:pPr marL="114300" lvl="1" indent="-114300" algn="l" defTabSz="600075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s-MX" sz="1350" kern="1200" dirty="0" smtClean="0">
              <a:solidFill>
                <a:schemeClr val="bg1"/>
              </a:solidFill>
            </a:rPr>
            <a:t>Selección del Universo de Trabajo</a:t>
          </a:r>
          <a:endParaRPr lang="es-MX" sz="1350" kern="1200" dirty="0">
            <a:solidFill>
              <a:schemeClr val="bg1"/>
            </a:solidFill>
          </a:endParaRPr>
        </a:p>
        <a:p>
          <a:pPr marL="114300" lvl="1" indent="-114300" algn="l" defTabSz="6000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350" kern="1200" dirty="0" smtClean="0">
              <a:solidFill>
                <a:schemeClr val="bg1"/>
              </a:solidFill>
            </a:rPr>
            <a:t>Programación y</a:t>
          </a:r>
          <a:endParaRPr lang="es-MX" sz="1350" kern="1200" dirty="0">
            <a:solidFill>
              <a:schemeClr val="bg1"/>
            </a:solidFill>
          </a:endParaRPr>
        </a:p>
        <a:p>
          <a:pPr marL="114300" lvl="1" indent="-114300" algn="l" defTabSz="6000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350" kern="1200" dirty="0" smtClean="0">
              <a:solidFill>
                <a:schemeClr val="bg1"/>
              </a:solidFill>
            </a:rPr>
            <a:t>Presupuesto</a:t>
          </a:r>
          <a:endParaRPr lang="es-MX" sz="1350" kern="1200" dirty="0">
            <a:solidFill>
              <a:schemeClr val="bg1"/>
            </a:solidFill>
          </a:endParaRPr>
        </a:p>
      </dsp:txBody>
      <dsp:txXfrm rot="5400000">
        <a:off x="3285" y="964927"/>
        <a:ext cx="2391775" cy="2894780"/>
      </dsp:txXfrm>
    </dsp:sp>
    <dsp:sp modelId="{2A9EDDC3-569E-4F95-9F86-D22773780122}">
      <dsp:nvSpPr>
        <dsp:cNvPr id="0" name=""/>
        <dsp:cNvSpPr/>
      </dsp:nvSpPr>
      <dsp:spPr>
        <a:xfrm rot="16200000">
          <a:off x="1291978" y="1264561"/>
          <a:ext cx="4824634" cy="2295511"/>
        </a:xfrm>
        <a:prstGeom prst="flowChartManualOperati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/>
            <a:t>Certificación (Acreditación)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/>
            <a:t>Incorporación</a:t>
          </a:r>
          <a:endParaRPr lang="es-MX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/>
            <a:t>Izamiento Bandera Blanca</a:t>
          </a:r>
          <a:endParaRPr lang="es-MX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/>
            <a:t>Escuela Promotora de Salud</a:t>
          </a:r>
          <a:endParaRPr lang="es-MX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1600" kern="1200" dirty="0"/>
        </a:p>
      </dsp:txBody>
      <dsp:txXfrm rot="5400000">
        <a:off x="2556539" y="964927"/>
        <a:ext cx="2295511" cy="2894780"/>
      </dsp:txXfrm>
    </dsp:sp>
    <dsp:sp modelId="{76138039-7FA4-48E2-ACB2-079FDA2CFF6D}">
      <dsp:nvSpPr>
        <dsp:cNvPr id="0" name=""/>
        <dsp:cNvSpPr/>
      </dsp:nvSpPr>
      <dsp:spPr>
        <a:xfrm rot="16200000">
          <a:off x="3677747" y="1335784"/>
          <a:ext cx="4824634" cy="2153065"/>
        </a:xfrm>
        <a:prstGeom prst="flowChartManualOperation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/>
            <a:t>Evaluación y seguimiento</a:t>
          </a:r>
          <a:endParaRPr lang="es-MX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/>
            <a:t>Indicadores SIS</a:t>
          </a:r>
          <a:endParaRPr lang="es-MX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/>
            <a:t>Metas Federales y Estatales</a:t>
          </a:r>
          <a:endParaRPr lang="es-MX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/>
            <a:t>Recertificación (</a:t>
          </a:r>
          <a:r>
            <a:rPr lang="es-MX" sz="1600" kern="1200" dirty="0" err="1" smtClean="0"/>
            <a:t>Reacreditación</a:t>
          </a:r>
          <a:r>
            <a:rPr lang="es-MX" sz="1600" kern="1200" dirty="0" smtClean="0"/>
            <a:t>) de Escuelas</a:t>
          </a:r>
          <a:endParaRPr lang="es-MX" sz="16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14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1600" kern="1200" dirty="0"/>
        </a:p>
      </dsp:txBody>
      <dsp:txXfrm rot="5400000">
        <a:off x="5013531" y="964927"/>
        <a:ext cx="2153065" cy="28947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181FF39-7DAA-425F-A1DF-E8130D755BFD}" type="datetimeFigureOut">
              <a:rPr lang="es-MX"/>
              <a:pPr>
                <a:defRPr/>
              </a:pPr>
              <a:t>25/06/2013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BF4639E-DA9B-4DCF-97D1-030702294874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636350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C4D69BB-B708-4DF7-B36B-76F1E5B75CB8}" type="datetimeFigureOut">
              <a:rPr lang="es-ES"/>
              <a:pPr>
                <a:defRPr/>
              </a:pPr>
              <a:t>25/06/2013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ES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62622D2-A3A2-45E2-B744-9EAB142873C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65757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2098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ES">
              <a:latin typeface="Calibri" charset="0"/>
              <a:ea typeface="ＭＳ Ｐゴシック" charset="0"/>
            </a:endParaRPr>
          </a:p>
        </p:txBody>
      </p:sp>
      <p:sp>
        <p:nvSpPr>
          <p:cNvPr id="132099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65E48B9-1308-0D47-94E1-671E5EA95A1B}" type="slidenum">
              <a:rPr lang="es-MX" sz="1200">
                <a:cs typeface="Arial" charset="0"/>
              </a:rPr>
              <a:pPr eaLnBrk="1" hangingPunct="1"/>
              <a:t>29</a:t>
            </a:fld>
            <a:endParaRPr lang="es-MX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2662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E08E312-56C7-4751-9E92-27D5EF6537BA}" type="slidenum">
              <a:rPr lang="es-MX" smtClean="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s-MX" smtClean="0">
              <a:solidFill>
                <a:srgbClr val="000000"/>
              </a:solidFill>
              <a:latin typeface="Arial" charset="0"/>
              <a:ea typeface="MS PGothic" pitchFamily="34" charset="-128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80900" name="3 Marcador de número de diapositiva"/>
          <p:cNvSpPr txBox="1">
            <a:spLocks noGrp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37FF0C8-F2E8-4966-87BD-BBD1A66B429E}" type="slidenum">
              <a:rPr lang="es-MX" sz="1200">
                <a:solidFill>
                  <a:srgbClr val="000000"/>
                </a:solidFill>
                <a:ea typeface="MS PGothic" pitchFamily="34" charset="-128"/>
              </a:rPr>
              <a:pPr algn="r"/>
              <a:t>3</a:t>
            </a:fld>
            <a:endParaRPr lang="es-MX" sz="1200">
              <a:solidFill>
                <a:srgbClr val="00000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5714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ES">
              <a:latin typeface="Calibri" charset="0"/>
              <a:ea typeface="ＭＳ Ｐゴシック" charset="0"/>
            </a:endParaRPr>
          </a:p>
        </p:txBody>
      </p:sp>
      <p:sp>
        <p:nvSpPr>
          <p:cNvPr id="115715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10D1891-ADA7-8E4D-B00A-64D5E0CE243C}" type="slidenum">
              <a:rPr lang="es-MX" sz="1200">
                <a:cs typeface="Arial" charset="0"/>
              </a:rPr>
              <a:pPr eaLnBrk="1" hangingPunct="1"/>
              <a:t>23</a:t>
            </a:fld>
            <a:endParaRPr lang="es-MX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7762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ES">
              <a:latin typeface="Calibri" charset="0"/>
              <a:ea typeface="ＭＳ Ｐゴシック" charset="0"/>
            </a:endParaRPr>
          </a:p>
        </p:txBody>
      </p:sp>
      <p:sp>
        <p:nvSpPr>
          <p:cNvPr id="11776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FB2BA16-A717-D24D-93B4-3BE3E31E11C9}" type="slidenum">
              <a:rPr lang="es-MX" sz="1200">
                <a:cs typeface="Arial" charset="0"/>
              </a:rPr>
              <a:pPr eaLnBrk="1" hangingPunct="1"/>
              <a:t>24</a:t>
            </a:fld>
            <a:endParaRPr lang="es-MX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3906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ES">
              <a:latin typeface="Calibri" charset="0"/>
              <a:ea typeface="ＭＳ Ｐゴシック" charset="0"/>
            </a:endParaRPr>
          </a:p>
        </p:txBody>
      </p:sp>
      <p:sp>
        <p:nvSpPr>
          <p:cNvPr id="12390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893543B-B8D4-F94F-AB68-F02B2D78330A}" type="slidenum">
              <a:rPr lang="es-MX" sz="1200">
                <a:cs typeface="Arial" charset="0"/>
              </a:rPr>
              <a:pPr eaLnBrk="1" hangingPunct="1"/>
              <a:t>25</a:t>
            </a:fld>
            <a:endParaRPr lang="es-MX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5954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ES">
              <a:latin typeface="Calibri" charset="0"/>
              <a:ea typeface="ＭＳ Ｐゴシック" charset="0"/>
            </a:endParaRPr>
          </a:p>
        </p:txBody>
      </p:sp>
      <p:sp>
        <p:nvSpPr>
          <p:cNvPr id="125955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A40ED4-84AF-3D4D-935C-9F793EEC1132}" type="slidenum">
              <a:rPr lang="es-MX" sz="1200">
                <a:cs typeface="Arial" charset="0"/>
              </a:rPr>
              <a:pPr eaLnBrk="1" hangingPunct="1"/>
              <a:t>26</a:t>
            </a:fld>
            <a:endParaRPr lang="es-MX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8002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ES">
              <a:latin typeface="Calibri" charset="0"/>
              <a:ea typeface="ＭＳ Ｐゴシック" charset="0"/>
            </a:endParaRPr>
          </a:p>
        </p:txBody>
      </p:sp>
      <p:sp>
        <p:nvSpPr>
          <p:cNvPr id="12800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02E3E40-BED2-CB4C-B693-D1895EDE0C64}" type="slidenum">
              <a:rPr lang="es-MX" sz="1200">
                <a:cs typeface="Arial" charset="0"/>
              </a:rPr>
              <a:pPr eaLnBrk="1" hangingPunct="1"/>
              <a:t>27</a:t>
            </a:fld>
            <a:endParaRPr lang="es-MX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0050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ES">
              <a:latin typeface="Calibri" charset="0"/>
              <a:ea typeface="ＭＳ Ｐゴシック" charset="0"/>
            </a:endParaRPr>
          </a:p>
        </p:txBody>
      </p:sp>
      <p:sp>
        <p:nvSpPr>
          <p:cNvPr id="13005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153880-AF95-2F49-B296-969D1FD396B6}" type="slidenum">
              <a:rPr lang="es-MX" sz="1200">
                <a:cs typeface="Arial" charset="0"/>
              </a:rPr>
              <a:pPr eaLnBrk="1" hangingPunct="1"/>
              <a:t>28</a:t>
            </a:fld>
            <a:endParaRPr lang="es-MX" sz="120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fld id="{B5A80026-E410-47CE-AEAC-D522FB7F8BC3}" type="datetimeFigureOut">
              <a:rPr lang="es-ES"/>
              <a:pPr/>
              <a:t>25/06/2013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fld id="{42A9D0A6-4BD7-4973-B895-DDEEE55CDF35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fld id="{C3CF73B3-0594-4343-BEEA-AFBD1C2FCA21}" type="datetimeFigureOut">
              <a:rPr lang="es-ES"/>
              <a:pPr/>
              <a:t>25/06/2013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fld id="{AC704F10-BCDC-4F19-83A4-995E708CC61C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fld id="{39F17FDF-CDA7-47F9-8743-2F6B55AFEE74}" type="datetimeFigureOut">
              <a:rPr lang="es-ES"/>
              <a:pPr/>
              <a:t>25/06/2013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fld id="{37901960-BB36-4A48-A631-F72182C5E3F8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fld id="{1CEC76AD-B82B-4629-BF5F-D501E789174C}" type="datetimeFigureOut">
              <a:rPr lang="es-ES"/>
              <a:pPr/>
              <a:t>25/06/2013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fld id="{EC46BB87-F142-43FC-ACAB-43141844C3F7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fld id="{09729141-64CD-4E67-8A8E-B6A4A0271799}" type="datetimeFigureOut">
              <a:rPr lang="es-ES"/>
              <a:pPr/>
              <a:t>25/06/2013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fld id="{BA8A8F3C-77C6-40B7-934B-14B372FC26AF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48006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fld id="{490399E2-B2A6-416F-BFF9-73BAD4177DB9}" type="datetimeFigureOut">
              <a:rPr lang="es-ES"/>
              <a:pPr/>
              <a:t>25/06/2013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fld id="{8E63D9D1-F636-4567-84C2-2904C438592B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fld id="{CC8E8C3D-FCAC-49D2-BE61-3B61D7A0E7B9}" type="datetimeFigureOut">
              <a:rPr lang="es-ES"/>
              <a:pPr/>
              <a:t>25/06/2013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fld id="{73D51501-2C4A-40F0-AC0E-06C8CA3D55F3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9 Imagen" descr="logo escuela y salud-2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400800" y="5708650"/>
            <a:ext cx="2743200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fld id="{73FC2097-EB45-406D-88D0-D1FC0E9E0039}" type="datetimeFigureOut">
              <a:rPr lang="es-ES"/>
              <a:pPr/>
              <a:t>25/06/2013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fld id="{978C4E55-8BE2-4D4F-81C7-994900E444E4}" type="datetimeFigureOut">
              <a:rPr lang="es-ES"/>
              <a:pPr/>
              <a:t>25/06/2013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fld id="{90CAC37C-3A39-4DDA-B91A-4B76B5C02A71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fld id="{5E38FFC6-DF06-410D-A14E-9F3D6A733D47}" type="datetimeFigureOut">
              <a:rPr lang="es-ES"/>
              <a:pPr/>
              <a:t>25/06/2013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fld id="{AFC5E18C-4A90-46AE-95CA-5A5531C51B75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fld id="{F4EADC92-0D56-43C1-8EEE-4ADC61F9E103}" type="datetimeFigureOut">
              <a:rPr lang="es-ES"/>
              <a:pPr/>
              <a:t>25/06/2013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fld id="{C91A1893-A4E0-4979-9C02-ADD35C46359B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6 Imagen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6565900" y="0"/>
            <a:ext cx="2579688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 userDrawn="1"/>
        </p:nvSpPr>
        <p:spPr>
          <a:xfrm>
            <a:off x="0" y="1046163"/>
            <a:ext cx="9145588" cy="460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9" name="8 Rectángulo"/>
          <p:cNvSpPr/>
          <p:nvPr userDrawn="1"/>
        </p:nvSpPr>
        <p:spPr>
          <a:xfrm rot="10800000">
            <a:off x="-14288" y="6669088"/>
            <a:ext cx="9145588" cy="460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0" r:id="rId2"/>
    <p:sldLayoutId id="2147483679" r:id="rId3"/>
    <p:sldLayoutId id="2147483678" r:id="rId4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dobe Caslon Pro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dobe Caslon Pro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dobe Caslon Pro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dobe Caslon Pro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n 6" descr="Promocion de la Salud G N.jpg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209550" y="1504950"/>
            <a:ext cx="623888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Imagen 7" descr="SecretarÃ­a de Salud vertical.jpg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90488" y="46038"/>
            <a:ext cx="80645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 userDrawn="1"/>
        </p:nvSpPr>
        <p:spPr>
          <a:xfrm>
            <a:off x="61449" y="2372011"/>
            <a:ext cx="860080" cy="4341137"/>
          </a:xfrm>
          <a:prstGeom prst="rect">
            <a:avLst/>
          </a:prstGeom>
          <a:gradFill flip="none" rotWithShape="1">
            <a:gsLst>
              <a:gs pos="0">
                <a:srgbClr val="FF9933">
                  <a:shade val="30000"/>
                  <a:satMod val="115000"/>
                </a:srgbClr>
              </a:gs>
              <a:gs pos="50000">
                <a:srgbClr val="FF9933">
                  <a:shade val="67500"/>
                  <a:satMod val="115000"/>
                </a:srgbClr>
              </a:gs>
              <a:gs pos="100000">
                <a:srgbClr val="FF9933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s-MX">
              <a:solidFill>
                <a:prstClr val="white"/>
              </a:solidFill>
            </a:endParaRPr>
          </a:p>
        </p:txBody>
      </p:sp>
      <p:sp>
        <p:nvSpPr>
          <p:cNvPr id="1031" name="4 CuadroTexto"/>
          <p:cNvSpPr txBox="1">
            <a:spLocks noChangeArrowheads="1"/>
          </p:cNvSpPr>
          <p:nvPr userDrawn="1"/>
        </p:nvSpPr>
        <p:spPr bwMode="auto">
          <a:xfrm rot="-5400000">
            <a:off x="-1263650" y="4741863"/>
            <a:ext cx="3481388" cy="4619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457200" eaLnBrk="1" hangingPunct="1">
              <a:defRPr/>
            </a:pPr>
            <a:r>
              <a:rPr lang="es-MX" sz="2400" smtClean="0">
                <a:solidFill>
                  <a:srgbClr val="FAC090"/>
                </a:solidFill>
                <a:latin typeface="Comic Sans MS" pitchFamily="66" charset="0"/>
                <a:cs typeface="Aharoni" pitchFamily="2" charset="-79"/>
              </a:rPr>
              <a:t>INDUCCIÓN</a:t>
            </a:r>
          </a:p>
        </p:txBody>
      </p:sp>
      <p:pic>
        <p:nvPicPr>
          <p:cNvPr id="6152" name="8 Imagen" descr="logo escuela y salud-2.jpg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6400800" y="5708650"/>
            <a:ext cx="2743200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0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file:///\\localhost\Users\andreacastanedamesa\Desktop\Macintosh%20HD:Users:andreacastanedamesa:Desktop:Manual%20Operativo%20Programa%20Escuela%20y%20Salud-FINAL.doc!OLE_LINK1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6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emf"/><Relationship Id="rId5" Type="http://schemas.openxmlformats.org/officeDocument/2006/relationships/oleObject" Target="file:///\\localhost\Users\andreacastanedamesa\Desktop\Macintosh%20HD:Users:andreacastanedamesa:Desktop:Manual%20Operativo%20Programa%20Escuela%20y%20Salud-FINAL.doc!OLE_LINK3" TargetMode="Externa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wmf"/><Relationship Id="rId7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wmf"/><Relationship Id="rId4" Type="http://schemas.openxmlformats.org/officeDocument/2006/relationships/image" Target="../media/image25.png"/><Relationship Id="rId9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pic>
        <p:nvPicPr>
          <p:cNvPr id="21506" name="8 Image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6238" y="0"/>
            <a:ext cx="3276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9 CuadroTexto"/>
          <p:cNvSpPr txBox="1">
            <a:spLocks noChangeArrowheads="1"/>
          </p:cNvSpPr>
          <p:nvPr/>
        </p:nvSpPr>
        <p:spPr bwMode="auto">
          <a:xfrm>
            <a:off x="0" y="3140968"/>
            <a:ext cx="91440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s-MX" b="1" dirty="0">
              <a:solidFill>
                <a:schemeClr val="bg1"/>
              </a:solidFill>
              <a:latin typeface="Trajan Pro"/>
              <a:cs typeface="Times New Roman" pitchFamily="18" charset="0"/>
            </a:endParaRPr>
          </a:p>
          <a:p>
            <a:pPr algn="ctr"/>
            <a:r>
              <a:rPr lang="es-MX" sz="2400" b="1" dirty="0">
                <a:solidFill>
                  <a:schemeClr val="bg1"/>
                </a:solidFill>
                <a:latin typeface="Calibri"/>
                <a:cs typeface="Calibri"/>
              </a:rPr>
              <a:t>Manual Operativo del  </a:t>
            </a:r>
          </a:p>
          <a:p>
            <a:pPr algn="ctr"/>
            <a:r>
              <a:rPr lang="es-MX" sz="2400" b="1" dirty="0">
                <a:solidFill>
                  <a:schemeClr val="bg1"/>
                </a:solidFill>
                <a:latin typeface="Calibri"/>
                <a:cs typeface="Calibri"/>
              </a:rPr>
              <a:t>Programa Escuela y </a:t>
            </a:r>
            <a:r>
              <a:rPr lang="es-MX" sz="2400" b="1" dirty="0" smtClean="0">
                <a:solidFill>
                  <a:schemeClr val="bg1"/>
                </a:solidFill>
                <a:latin typeface="Calibri"/>
                <a:cs typeface="Calibri"/>
              </a:rPr>
              <a:t>Salud</a:t>
            </a:r>
          </a:p>
          <a:p>
            <a:pPr algn="ctr"/>
            <a:endParaRPr lang="es-MX" sz="2400" b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algn="ctr"/>
            <a:r>
              <a:rPr lang="es-MX" sz="2400" b="1" dirty="0" smtClean="0">
                <a:solidFill>
                  <a:schemeClr val="bg1"/>
                </a:solidFill>
                <a:latin typeface="Calibri"/>
                <a:cs typeface="Calibri"/>
              </a:rPr>
              <a:t>Subdireccion de Competencias en Salud </a:t>
            </a:r>
          </a:p>
          <a:p>
            <a:pPr algn="ctr"/>
            <a:r>
              <a:rPr lang="es-MX" sz="2400" b="1" dirty="0" smtClean="0">
                <a:solidFill>
                  <a:schemeClr val="bg1"/>
                </a:solidFill>
                <a:latin typeface="Calibri"/>
                <a:cs typeface="Calibri"/>
              </a:rPr>
              <a:t>Direccion de Determinantes, Competencias y Participación Social</a:t>
            </a:r>
          </a:p>
          <a:p>
            <a:pPr algn="ctr"/>
            <a:endParaRPr lang="es-MX" sz="2400" b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algn="ctr"/>
            <a:r>
              <a:rPr lang="es-MX" sz="2400" b="1" dirty="0" smtClean="0">
                <a:solidFill>
                  <a:schemeClr val="bg1"/>
                </a:solidFill>
                <a:latin typeface="Calibri"/>
                <a:cs typeface="Calibri"/>
              </a:rPr>
              <a:t>Dirección General de Promoción de la Salud</a:t>
            </a:r>
            <a:endParaRPr lang="es-MX" sz="2400" b="1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r"/>
            <a:r>
              <a:rPr lang="es-MX" sz="2400" b="1" dirty="0">
                <a:solidFill>
                  <a:schemeClr val="bg1"/>
                </a:solidFill>
                <a:latin typeface="Calibri"/>
                <a:cs typeface="Calibri"/>
              </a:rPr>
              <a:t>Junio, </a:t>
            </a:r>
            <a:r>
              <a:rPr lang="es-MX" sz="2400" b="1" dirty="0" smtClean="0">
                <a:solidFill>
                  <a:schemeClr val="bg1"/>
                </a:solidFill>
                <a:latin typeface="Calibri"/>
                <a:cs typeface="Calibri"/>
              </a:rPr>
              <a:t>2013</a:t>
            </a:r>
            <a:endParaRPr lang="es-MX" sz="2400" b="1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ctr"/>
            <a:r>
              <a:rPr lang="es-MX" sz="2400" b="1" dirty="0">
                <a:solidFill>
                  <a:schemeClr val="bg1"/>
                </a:solidFill>
                <a:latin typeface="Calibri"/>
                <a:cs typeface="Calibri"/>
              </a:rPr>
              <a:t>Dra. Claudia María Mesa Dávila</a:t>
            </a:r>
          </a:p>
        </p:txBody>
      </p:sp>
      <p:pic>
        <p:nvPicPr>
          <p:cNvPr id="5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16637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1 Imagen" descr="logo escuela y salud-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38" y="1628800"/>
            <a:ext cx="2073598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28184" y="188640"/>
            <a:ext cx="2808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77933C"/>
                </a:solidFill>
              </a:rPr>
              <a:t>“Para </a:t>
            </a:r>
            <a:r>
              <a:rPr lang="en-US" dirty="0" err="1" smtClean="0">
                <a:solidFill>
                  <a:srgbClr val="77933C"/>
                </a:solidFill>
              </a:rPr>
              <a:t>ejercer</a:t>
            </a:r>
            <a:r>
              <a:rPr lang="en-US" dirty="0" smtClean="0">
                <a:solidFill>
                  <a:srgbClr val="77933C"/>
                </a:solidFill>
              </a:rPr>
              <a:t> </a:t>
            </a:r>
            <a:r>
              <a:rPr lang="en-US" dirty="0" err="1" smtClean="0">
                <a:solidFill>
                  <a:srgbClr val="77933C"/>
                </a:solidFill>
              </a:rPr>
              <a:t>plenamente</a:t>
            </a:r>
            <a:r>
              <a:rPr lang="en-US" dirty="0" smtClean="0">
                <a:solidFill>
                  <a:srgbClr val="77933C"/>
                </a:solidFill>
              </a:rPr>
              <a:t> el </a:t>
            </a:r>
            <a:r>
              <a:rPr lang="en-US" dirty="0" err="1" smtClean="0">
                <a:solidFill>
                  <a:srgbClr val="77933C"/>
                </a:solidFill>
              </a:rPr>
              <a:t>derecho</a:t>
            </a:r>
            <a:r>
              <a:rPr lang="en-US" dirty="0" smtClean="0">
                <a:solidFill>
                  <a:srgbClr val="77933C"/>
                </a:solidFill>
              </a:rPr>
              <a:t> a la </a:t>
            </a:r>
            <a:r>
              <a:rPr lang="en-US" dirty="0" err="1" smtClean="0">
                <a:solidFill>
                  <a:srgbClr val="77933C"/>
                </a:solidFill>
              </a:rPr>
              <a:t>educación</a:t>
            </a:r>
            <a:r>
              <a:rPr lang="en-US" dirty="0" smtClean="0">
                <a:solidFill>
                  <a:srgbClr val="77933C"/>
                </a:solidFill>
              </a:rPr>
              <a:t>, </a:t>
            </a:r>
            <a:r>
              <a:rPr lang="en-US" dirty="0" err="1" smtClean="0">
                <a:solidFill>
                  <a:srgbClr val="77933C"/>
                </a:solidFill>
              </a:rPr>
              <a:t>es</a:t>
            </a:r>
            <a:r>
              <a:rPr lang="en-US" dirty="0" smtClean="0">
                <a:solidFill>
                  <a:srgbClr val="77933C"/>
                </a:solidFill>
              </a:rPr>
              <a:t> </a:t>
            </a:r>
            <a:r>
              <a:rPr lang="en-US" dirty="0" err="1" smtClean="0">
                <a:solidFill>
                  <a:srgbClr val="77933C"/>
                </a:solidFill>
              </a:rPr>
              <a:t>necesario</a:t>
            </a:r>
            <a:r>
              <a:rPr lang="en-US" dirty="0" smtClean="0">
                <a:solidFill>
                  <a:srgbClr val="77933C"/>
                </a:solidFill>
              </a:rPr>
              <a:t> </a:t>
            </a:r>
            <a:r>
              <a:rPr lang="en-US" dirty="0" err="1" smtClean="0">
                <a:solidFill>
                  <a:srgbClr val="77933C"/>
                </a:solidFill>
              </a:rPr>
              <a:t>ejercer</a:t>
            </a:r>
            <a:r>
              <a:rPr lang="en-US" dirty="0" smtClean="0">
                <a:solidFill>
                  <a:srgbClr val="77933C"/>
                </a:solidFill>
              </a:rPr>
              <a:t> </a:t>
            </a:r>
            <a:r>
              <a:rPr lang="en-US" dirty="0" err="1" smtClean="0">
                <a:solidFill>
                  <a:srgbClr val="77933C"/>
                </a:solidFill>
              </a:rPr>
              <a:t>plenamente</a:t>
            </a:r>
            <a:r>
              <a:rPr lang="en-US" dirty="0" smtClean="0">
                <a:solidFill>
                  <a:srgbClr val="77933C"/>
                </a:solidFill>
              </a:rPr>
              <a:t> el </a:t>
            </a:r>
            <a:r>
              <a:rPr lang="en-US" dirty="0" err="1" smtClean="0">
                <a:solidFill>
                  <a:srgbClr val="77933C"/>
                </a:solidFill>
              </a:rPr>
              <a:t>derecho</a:t>
            </a:r>
            <a:r>
              <a:rPr lang="en-US" dirty="0" smtClean="0">
                <a:solidFill>
                  <a:srgbClr val="77933C"/>
                </a:solidFill>
              </a:rPr>
              <a:t> a la </a:t>
            </a:r>
            <a:r>
              <a:rPr lang="en-US" dirty="0" err="1" smtClean="0">
                <a:solidFill>
                  <a:srgbClr val="77933C"/>
                </a:solidFill>
              </a:rPr>
              <a:t>salud</a:t>
            </a:r>
            <a:r>
              <a:rPr lang="en-US" dirty="0" smtClean="0">
                <a:solidFill>
                  <a:srgbClr val="77933C"/>
                </a:solidFill>
              </a:rPr>
              <a:t> “</a:t>
            </a:r>
            <a:endParaRPr lang="en-US" dirty="0">
              <a:solidFill>
                <a:srgbClr val="77933C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188913"/>
            <a:ext cx="12954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Text Box 15"/>
          <p:cNvSpPr txBox="1">
            <a:spLocks noChangeArrowheads="1"/>
          </p:cNvSpPr>
          <p:nvPr/>
        </p:nvSpPr>
        <p:spPr bwMode="auto">
          <a:xfrm>
            <a:off x="827088" y="1125538"/>
            <a:ext cx="7561262" cy="366712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b="1">
                <a:solidFill>
                  <a:schemeClr val="bg1"/>
                </a:solidFill>
                <a:latin typeface="Adobe Caslon Pro"/>
              </a:rPr>
              <a:t>Federal</a:t>
            </a:r>
            <a:endParaRPr lang="es-ES" b="1">
              <a:solidFill>
                <a:schemeClr val="bg1"/>
              </a:solidFill>
              <a:latin typeface="Adobe Caslon Pro"/>
            </a:endParaRPr>
          </a:p>
        </p:txBody>
      </p:sp>
      <p:sp>
        <p:nvSpPr>
          <p:cNvPr id="34819" name="Text Box 17"/>
          <p:cNvSpPr txBox="1">
            <a:spLocks noChangeArrowheads="1"/>
          </p:cNvSpPr>
          <p:nvPr/>
        </p:nvSpPr>
        <p:spPr bwMode="auto">
          <a:xfrm>
            <a:off x="827088" y="1844675"/>
            <a:ext cx="3313112" cy="11557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1400" dirty="0">
                <a:latin typeface="Adobe Caslon Pro"/>
              </a:rPr>
              <a:t>Subsecretaría de Prevención y Promoción Salud</a:t>
            </a:r>
          </a:p>
          <a:p>
            <a:pPr>
              <a:spcBef>
                <a:spcPct val="50000"/>
              </a:spcBef>
            </a:pPr>
            <a:r>
              <a:rPr lang="es-MX" sz="1400" dirty="0">
                <a:latin typeface="Adobe Caslon Pro"/>
              </a:rPr>
              <a:t>DGPS</a:t>
            </a:r>
          </a:p>
          <a:p>
            <a:pPr>
              <a:spcBef>
                <a:spcPct val="50000"/>
              </a:spcBef>
            </a:pPr>
            <a:r>
              <a:rPr lang="es-MX" sz="1400" dirty="0">
                <a:latin typeface="Adobe Caslon Pro"/>
              </a:rPr>
              <a:t>Líder Federal del Programa </a:t>
            </a:r>
            <a:r>
              <a:rPr lang="es-MX" sz="1400" dirty="0" err="1">
                <a:latin typeface="Adobe Caslon Pro"/>
              </a:rPr>
              <a:t>EyS</a:t>
            </a:r>
            <a:endParaRPr lang="es-ES" sz="1400" dirty="0">
              <a:latin typeface="Adobe Caslon Pro"/>
            </a:endParaRPr>
          </a:p>
        </p:txBody>
      </p:sp>
      <p:sp>
        <p:nvSpPr>
          <p:cNvPr id="34820" name="Text Box 20"/>
          <p:cNvSpPr txBox="1">
            <a:spLocks noChangeArrowheads="1"/>
          </p:cNvSpPr>
          <p:nvPr/>
        </p:nvSpPr>
        <p:spPr bwMode="auto">
          <a:xfrm>
            <a:off x="5508625" y="1844675"/>
            <a:ext cx="2881313" cy="1049338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1400">
                <a:latin typeface="Adobe Caslon Pro"/>
              </a:rPr>
              <a:t>Subsecretaría Educación Básica</a:t>
            </a:r>
          </a:p>
          <a:p>
            <a:pPr>
              <a:spcBef>
                <a:spcPct val="50000"/>
              </a:spcBef>
            </a:pPr>
            <a:r>
              <a:rPr lang="es-MX" sz="1400">
                <a:latin typeface="Adobe Caslon Pro"/>
              </a:rPr>
              <a:t>DDGIE Dirección General de Desarrollo de la Gestión e  Innovación Educativa (PEyS)</a:t>
            </a:r>
          </a:p>
        </p:txBody>
      </p:sp>
      <p:sp>
        <p:nvSpPr>
          <p:cNvPr id="34821" name="Text Box 21"/>
          <p:cNvSpPr txBox="1">
            <a:spLocks noChangeArrowheads="1"/>
          </p:cNvSpPr>
          <p:nvPr/>
        </p:nvSpPr>
        <p:spPr bwMode="auto">
          <a:xfrm>
            <a:off x="827088" y="2917825"/>
            <a:ext cx="7561262" cy="366713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b="1">
                <a:solidFill>
                  <a:schemeClr val="bg1"/>
                </a:solidFill>
                <a:latin typeface="Adobe Caslon Pro"/>
              </a:rPr>
              <a:t>Estatal</a:t>
            </a:r>
            <a:endParaRPr lang="es-ES" b="1">
              <a:solidFill>
                <a:schemeClr val="bg1"/>
              </a:solidFill>
              <a:latin typeface="Adobe Caslon Pro"/>
            </a:endParaRPr>
          </a:p>
        </p:txBody>
      </p:sp>
      <p:sp>
        <p:nvSpPr>
          <p:cNvPr id="34822" name="Text Box 22"/>
          <p:cNvSpPr txBox="1">
            <a:spLocks noChangeArrowheads="1"/>
          </p:cNvSpPr>
          <p:nvPr/>
        </p:nvSpPr>
        <p:spPr bwMode="auto">
          <a:xfrm>
            <a:off x="827088" y="3716338"/>
            <a:ext cx="3313112" cy="1262062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1400">
                <a:latin typeface="Adobe Caslon Pro"/>
              </a:rPr>
              <a:t>Servicios Estatales de Salud</a:t>
            </a:r>
          </a:p>
          <a:p>
            <a:pPr>
              <a:spcBef>
                <a:spcPct val="50000"/>
              </a:spcBef>
            </a:pPr>
            <a:r>
              <a:rPr lang="es-MX" sz="1400">
                <a:latin typeface="Adobe Caslon Pro"/>
              </a:rPr>
              <a:t>Jurisdicciones Sanitarias</a:t>
            </a:r>
          </a:p>
          <a:p>
            <a:pPr>
              <a:spcBef>
                <a:spcPct val="50000"/>
              </a:spcBef>
            </a:pPr>
            <a:r>
              <a:rPr lang="es-MX" sz="1400">
                <a:latin typeface="Adobe Caslon Pro"/>
              </a:rPr>
              <a:t>Responsable Promoción de la Salud</a:t>
            </a:r>
          </a:p>
          <a:p>
            <a:pPr>
              <a:spcBef>
                <a:spcPct val="50000"/>
              </a:spcBef>
            </a:pPr>
            <a:r>
              <a:rPr lang="es-MX" sz="1400">
                <a:latin typeface="Adobe Caslon Pro"/>
              </a:rPr>
              <a:t>Responsable Escuela y Salud</a:t>
            </a:r>
            <a:endParaRPr lang="es-ES" sz="1400">
              <a:latin typeface="Adobe Caslon Pro"/>
            </a:endParaRPr>
          </a:p>
        </p:txBody>
      </p:sp>
      <p:sp>
        <p:nvSpPr>
          <p:cNvPr id="34823" name="Text Box 23"/>
          <p:cNvSpPr txBox="1">
            <a:spLocks noChangeArrowheads="1"/>
          </p:cNvSpPr>
          <p:nvPr/>
        </p:nvSpPr>
        <p:spPr bwMode="auto">
          <a:xfrm>
            <a:off x="5435600" y="3716338"/>
            <a:ext cx="2952750" cy="1368425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1400">
                <a:latin typeface="Adobe Caslon Pro"/>
              </a:rPr>
              <a:t>Servicios Estatales de Educación Básica</a:t>
            </a:r>
          </a:p>
          <a:p>
            <a:pPr>
              <a:spcBef>
                <a:spcPct val="50000"/>
              </a:spcBef>
            </a:pPr>
            <a:r>
              <a:rPr lang="es-MX" sz="1400">
                <a:latin typeface="Adobe Caslon Pro"/>
              </a:rPr>
              <a:t>Jefes de Sector- Supervisores de zona</a:t>
            </a:r>
          </a:p>
          <a:p>
            <a:pPr>
              <a:spcBef>
                <a:spcPct val="50000"/>
              </a:spcBef>
            </a:pPr>
            <a:r>
              <a:rPr lang="es-MX" sz="1400">
                <a:latin typeface="Adobe Caslon Pro"/>
              </a:rPr>
              <a:t>Responsable Escuela y Salud</a:t>
            </a:r>
            <a:endParaRPr lang="es-ES" sz="1400">
              <a:latin typeface="Adobe Caslon Pro"/>
            </a:endParaRPr>
          </a:p>
        </p:txBody>
      </p:sp>
      <p:sp>
        <p:nvSpPr>
          <p:cNvPr id="34824" name="Text Box 24"/>
          <p:cNvSpPr txBox="1">
            <a:spLocks noChangeArrowheads="1"/>
          </p:cNvSpPr>
          <p:nvPr/>
        </p:nvSpPr>
        <p:spPr bwMode="auto">
          <a:xfrm>
            <a:off x="827088" y="5734050"/>
            <a:ext cx="3313112" cy="942975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1400">
                <a:latin typeface="Adobe Caslon Pro"/>
              </a:rPr>
              <a:t>Responsables de Participación Social y o de Escuelas. Unidad de salud: Personal de promoción de la salud, medicina, trabajo social, enfermería</a:t>
            </a:r>
          </a:p>
        </p:txBody>
      </p:sp>
      <p:sp>
        <p:nvSpPr>
          <p:cNvPr id="34825" name="Text Box 25"/>
          <p:cNvSpPr txBox="1">
            <a:spLocks noChangeArrowheads="1"/>
          </p:cNvSpPr>
          <p:nvPr/>
        </p:nvSpPr>
        <p:spPr bwMode="auto">
          <a:xfrm>
            <a:off x="5435600" y="5734050"/>
            <a:ext cx="2952750" cy="836613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1400">
                <a:latin typeface="Adobe Caslon Pro"/>
              </a:rPr>
              <a:t>Docentes, directivos, personal de apoyo pedagógico</a:t>
            </a:r>
          </a:p>
          <a:p>
            <a:pPr>
              <a:spcBef>
                <a:spcPct val="50000"/>
              </a:spcBef>
            </a:pPr>
            <a:endParaRPr lang="es-MX" sz="1400">
              <a:latin typeface="Adobe Caslon Pro"/>
            </a:endParaRPr>
          </a:p>
        </p:txBody>
      </p:sp>
      <p:sp>
        <p:nvSpPr>
          <p:cNvPr id="34826" name="3 Rectángulo"/>
          <p:cNvSpPr>
            <a:spLocks noChangeArrowheads="1"/>
          </p:cNvSpPr>
          <p:nvPr/>
        </p:nvSpPr>
        <p:spPr bwMode="auto">
          <a:xfrm>
            <a:off x="899393" y="188913"/>
            <a:ext cx="51847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2800" b="1" i="1" dirty="0">
                <a:solidFill>
                  <a:srgbClr val="006600"/>
                </a:solidFill>
                <a:latin typeface="Adobe Caslon Pro"/>
              </a:rPr>
              <a:t>Mecanismo de Operación</a:t>
            </a:r>
          </a:p>
        </p:txBody>
      </p:sp>
      <p:sp>
        <p:nvSpPr>
          <p:cNvPr id="34827" name="Text Box 30"/>
          <p:cNvSpPr txBox="1">
            <a:spLocks noChangeArrowheads="1"/>
          </p:cNvSpPr>
          <p:nvPr/>
        </p:nvSpPr>
        <p:spPr bwMode="auto">
          <a:xfrm>
            <a:off x="827088" y="5013325"/>
            <a:ext cx="7561262" cy="366713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b="1">
                <a:solidFill>
                  <a:schemeClr val="bg1"/>
                </a:solidFill>
                <a:latin typeface="Adobe Caslon Pro"/>
              </a:rPr>
              <a:t>Local</a:t>
            </a:r>
            <a:endParaRPr lang="es-ES" b="1">
              <a:solidFill>
                <a:schemeClr val="bg1"/>
              </a:solidFill>
              <a:latin typeface="Adobe Caslon Pro"/>
            </a:endParaRPr>
          </a:p>
        </p:txBody>
      </p:sp>
      <p:sp>
        <p:nvSpPr>
          <p:cNvPr id="34828" name="Text Box 31"/>
          <p:cNvSpPr txBox="1">
            <a:spLocks noChangeArrowheads="1"/>
          </p:cNvSpPr>
          <p:nvPr/>
        </p:nvSpPr>
        <p:spPr bwMode="auto">
          <a:xfrm rot="10800000">
            <a:off x="268288" y="1125538"/>
            <a:ext cx="558800" cy="5543550"/>
          </a:xfrm>
          <a:prstGeom prst="rect">
            <a:avLst/>
          </a:prstGeom>
          <a:ln w="9525">
            <a:solidFill>
              <a:srgbClr val="FF0000"/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vert="eaVer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2400" dirty="0">
                <a:solidFill>
                  <a:srgbClr val="5F5F5F"/>
                </a:solidFill>
                <a:latin typeface="Adobe Caslon Pro"/>
              </a:rPr>
              <a:t>Secretaría de Salud</a:t>
            </a:r>
            <a:endParaRPr lang="es-ES" sz="2400" dirty="0">
              <a:solidFill>
                <a:srgbClr val="5F5F5F"/>
              </a:solidFill>
              <a:latin typeface="Adobe Caslon Pro"/>
            </a:endParaRPr>
          </a:p>
        </p:txBody>
      </p:sp>
      <p:sp>
        <p:nvSpPr>
          <p:cNvPr id="34829" name="Text Box 32"/>
          <p:cNvSpPr txBox="1">
            <a:spLocks noChangeArrowheads="1"/>
          </p:cNvSpPr>
          <p:nvPr/>
        </p:nvSpPr>
        <p:spPr bwMode="auto">
          <a:xfrm>
            <a:off x="8405813" y="1125538"/>
            <a:ext cx="558800" cy="5543550"/>
          </a:xfrm>
          <a:prstGeom prst="rect">
            <a:avLst/>
          </a:prstGeom>
          <a:ln w="9525">
            <a:solidFill>
              <a:srgbClr val="FF0000"/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vert="eaVert">
            <a:spAutoFit/>
          </a:bodyPr>
          <a:lstStyle/>
          <a:p>
            <a:pPr algn="ctr">
              <a:spcBef>
                <a:spcPct val="50000"/>
              </a:spcBef>
            </a:pPr>
            <a:endParaRPr lang="es-ES" sz="2400">
              <a:solidFill>
                <a:srgbClr val="777777"/>
              </a:solidFill>
              <a:latin typeface="Adobe Caslon Pro"/>
            </a:endParaRPr>
          </a:p>
        </p:txBody>
      </p:sp>
      <p:sp>
        <p:nvSpPr>
          <p:cNvPr id="34830" name="Text Box 34"/>
          <p:cNvSpPr txBox="1">
            <a:spLocks noChangeArrowheads="1"/>
          </p:cNvSpPr>
          <p:nvPr/>
        </p:nvSpPr>
        <p:spPr bwMode="auto">
          <a:xfrm>
            <a:off x="827088" y="1412875"/>
            <a:ext cx="7562850" cy="400050"/>
          </a:xfrm>
          <a:prstGeom prst="rect">
            <a:avLst/>
          </a:prstGeom>
          <a:solidFill>
            <a:srgbClr val="CCFF99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2000" b="1">
                <a:solidFill>
                  <a:srgbClr val="777777"/>
                </a:solidFill>
                <a:latin typeface="Adobe Caslon Pro"/>
              </a:rPr>
              <a:t>Bases de Colaboración</a:t>
            </a:r>
            <a:r>
              <a:rPr lang="es-MX" sz="2000">
                <a:solidFill>
                  <a:srgbClr val="777777"/>
                </a:solidFill>
                <a:latin typeface="Adobe Caslon Pro"/>
              </a:rPr>
              <a:t> </a:t>
            </a:r>
            <a:r>
              <a:rPr lang="es-MX" sz="2000" b="1">
                <a:solidFill>
                  <a:srgbClr val="777777"/>
                </a:solidFill>
                <a:latin typeface="Adobe Caslon Pro"/>
              </a:rPr>
              <a:t>SEP/SS (Mayo 2012)</a:t>
            </a:r>
            <a:endParaRPr lang="es-ES" sz="2000" b="1">
              <a:solidFill>
                <a:srgbClr val="777777"/>
              </a:solidFill>
              <a:latin typeface="Adobe Caslon Pro"/>
            </a:endParaRPr>
          </a:p>
        </p:txBody>
      </p:sp>
      <p:sp>
        <p:nvSpPr>
          <p:cNvPr id="34831" name="Text Box 35"/>
          <p:cNvSpPr txBox="1">
            <a:spLocks noChangeArrowheads="1"/>
          </p:cNvSpPr>
          <p:nvPr/>
        </p:nvSpPr>
        <p:spPr bwMode="auto">
          <a:xfrm>
            <a:off x="827088" y="3316288"/>
            <a:ext cx="7561262" cy="400050"/>
          </a:xfrm>
          <a:prstGeom prst="rect">
            <a:avLst/>
          </a:prstGeom>
          <a:solidFill>
            <a:srgbClr val="CCFF99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2000" b="1">
                <a:solidFill>
                  <a:srgbClr val="777777"/>
                </a:solidFill>
                <a:latin typeface="Adobe Caslon Pro"/>
              </a:rPr>
              <a:t>Comunicación, vinculación, planes de acción, metas</a:t>
            </a:r>
            <a:endParaRPr lang="es-ES" sz="2000" b="1">
              <a:solidFill>
                <a:srgbClr val="777777"/>
              </a:solidFill>
            </a:endParaRPr>
          </a:p>
        </p:txBody>
      </p:sp>
      <p:sp>
        <p:nvSpPr>
          <p:cNvPr id="34832" name="Text Box 36"/>
          <p:cNvSpPr txBox="1">
            <a:spLocks noChangeArrowheads="1"/>
          </p:cNvSpPr>
          <p:nvPr/>
        </p:nvSpPr>
        <p:spPr bwMode="auto">
          <a:xfrm>
            <a:off x="827088" y="5332413"/>
            <a:ext cx="7561262" cy="400050"/>
          </a:xfrm>
          <a:prstGeom prst="rect">
            <a:avLst/>
          </a:prstGeom>
          <a:solidFill>
            <a:srgbClr val="CCFF99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2000" b="1">
                <a:solidFill>
                  <a:srgbClr val="808080"/>
                </a:solidFill>
                <a:latin typeface="Adobe Caslon Pro"/>
              </a:rPr>
              <a:t>Intervenciones conjuntas en la escuela (ejes de acción)</a:t>
            </a:r>
            <a:endParaRPr lang="es-ES" sz="2000" b="1">
              <a:solidFill>
                <a:srgbClr val="808080"/>
              </a:solidFill>
              <a:latin typeface="Adobe Caslon Pro"/>
            </a:endParaRPr>
          </a:p>
        </p:txBody>
      </p:sp>
      <p:sp>
        <p:nvSpPr>
          <p:cNvPr id="19" name="Text Box 34"/>
          <p:cNvSpPr txBox="1">
            <a:spLocks noChangeArrowheads="1"/>
          </p:cNvSpPr>
          <p:nvPr/>
        </p:nvSpPr>
        <p:spPr bwMode="auto">
          <a:xfrm>
            <a:off x="827088" y="1412875"/>
            <a:ext cx="7562850" cy="422275"/>
          </a:xfrm>
          <a:prstGeom prst="rect">
            <a:avLst/>
          </a:prstGeom>
          <a:solidFill>
            <a:srgbClr val="008000"/>
          </a:solidFill>
          <a:ln w="25400" algn="ctr">
            <a:solidFill>
              <a:srgbClr val="71893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dobe Caslon Pro"/>
              </a:rPr>
              <a:t>Bases de Colaboración</a:t>
            </a:r>
            <a:r>
              <a:rPr lang="es-MX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dobe Caslon Pro"/>
              </a:rPr>
              <a:t> </a:t>
            </a:r>
            <a:r>
              <a:rPr lang="es-MX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dobe Caslon Pro"/>
              </a:rPr>
              <a:t>SEP/SS (Mayo 2012)</a:t>
            </a:r>
            <a:endParaRPr lang="es-ES" sz="2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dobe Caslon Pro"/>
            </a:endParaRPr>
          </a:p>
        </p:txBody>
      </p:sp>
      <p:sp>
        <p:nvSpPr>
          <p:cNvPr id="20" name="Text Box 35"/>
          <p:cNvSpPr txBox="1">
            <a:spLocks noChangeArrowheads="1"/>
          </p:cNvSpPr>
          <p:nvPr/>
        </p:nvSpPr>
        <p:spPr bwMode="auto">
          <a:xfrm>
            <a:off x="827088" y="3284538"/>
            <a:ext cx="7561262" cy="422275"/>
          </a:xfrm>
          <a:prstGeom prst="rect">
            <a:avLst/>
          </a:prstGeom>
          <a:solidFill>
            <a:srgbClr val="008000"/>
          </a:solidFill>
          <a:ln w="25400" algn="ctr">
            <a:solidFill>
              <a:srgbClr val="71893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dobe Caslon Pro"/>
              </a:rPr>
              <a:t>Comunicación, vinculación, planes de acción, metas</a:t>
            </a:r>
            <a:endParaRPr lang="es-ES" sz="2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" name="Text Box 36"/>
          <p:cNvSpPr txBox="1">
            <a:spLocks noChangeArrowheads="1"/>
          </p:cNvSpPr>
          <p:nvPr/>
        </p:nvSpPr>
        <p:spPr bwMode="auto">
          <a:xfrm>
            <a:off x="827088" y="5300663"/>
            <a:ext cx="7561262" cy="422275"/>
          </a:xfrm>
          <a:prstGeom prst="rect">
            <a:avLst/>
          </a:prstGeom>
          <a:solidFill>
            <a:srgbClr val="008000"/>
          </a:solidFill>
          <a:ln w="25400" algn="ctr">
            <a:solidFill>
              <a:srgbClr val="71893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dobe Caslon Pro"/>
              </a:rPr>
              <a:t>Intervenciones conjuntas en la escuela (ejes de acción)</a:t>
            </a:r>
            <a:endParaRPr lang="es-ES" sz="2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dobe Caslon Pro"/>
            </a:endParaRPr>
          </a:p>
        </p:txBody>
      </p:sp>
      <p:sp>
        <p:nvSpPr>
          <p:cNvPr id="34837" name="Rectangle 21"/>
          <p:cNvSpPr>
            <a:spLocks noChangeArrowheads="1"/>
          </p:cNvSpPr>
          <p:nvPr/>
        </p:nvSpPr>
        <p:spPr bwMode="auto">
          <a:xfrm rot="16200000">
            <a:off x="6311900" y="3703638"/>
            <a:ext cx="4610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sz="2400">
                <a:solidFill>
                  <a:srgbClr val="777777"/>
                </a:solidFill>
              </a:rPr>
              <a:t>Secretaría de Educación Pública</a:t>
            </a:r>
            <a:endParaRPr lang="es-ES" sz="2400">
              <a:solidFill>
                <a:srgbClr val="777777"/>
              </a:solidFill>
            </a:endParaRPr>
          </a:p>
        </p:txBody>
      </p:sp>
      <p:sp>
        <p:nvSpPr>
          <p:cNvPr id="34838" name="AutoShape 22"/>
          <p:cNvSpPr>
            <a:spLocks noChangeArrowheads="1"/>
          </p:cNvSpPr>
          <p:nvPr/>
        </p:nvSpPr>
        <p:spPr bwMode="auto">
          <a:xfrm rot="5400000">
            <a:off x="4499769" y="1845469"/>
            <a:ext cx="360363" cy="790575"/>
          </a:xfrm>
          <a:prstGeom prst="upDownArrow">
            <a:avLst>
              <a:gd name="adj1" fmla="val 50000"/>
              <a:gd name="adj2" fmla="val 43877"/>
            </a:avLst>
          </a:prstGeom>
          <a:solidFill>
            <a:srgbClr val="DDDDDD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34839" name="AutoShape 23"/>
          <p:cNvSpPr>
            <a:spLocks noChangeArrowheads="1"/>
          </p:cNvSpPr>
          <p:nvPr/>
        </p:nvSpPr>
        <p:spPr bwMode="auto">
          <a:xfrm rot="5400000">
            <a:off x="4571207" y="5806281"/>
            <a:ext cx="360362" cy="790575"/>
          </a:xfrm>
          <a:prstGeom prst="upDownArrow">
            <a:avLst>
              <a:gd name="adj1" fmla="val 50000"/>
              <a:gd name="adj2" fmla="val 43877"/>
            </a:avLst>
          </a:prstGeom>
          <a:solidFill>
            <a:srgbClr val="DDDDDD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34840" name="AutoShape 24"/>
          <p:cNvSpPr>
            <a:spLocks noChangeArrowheads="1"/>
          </p:cNvSpPr>
          <p:nvPr/>
        </p:nvSpPr>
        <p:spPr bwMode="auto">
          <a:xfrm rot="5400000">
            <a:off x="4571206" y="3934619"/>
            <a:ext cx="360363" cy="790575"/>
          </a:xfrm>
          <a:prstGeom prst="upDownArrow">
            <a:avLst>
              <a:gd name="adj1" fmla="val 50000"/>
              <a:gd name="adj2" fmla="val 43877"/>
            </a:avLst>
          </a:prstGeom>
          <a:solidFill>
            <a:srgbClr val="DDDDDD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pic>
        <p:nvPicPr>
          <p:cNvPr id="25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35" y="165893"/>
            <a:ext cx="765906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395288" y="1125538"/>
            <a:ext cx="8497887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1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63" y="260350"/>
            <a:ext cx="13684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3 Rectángulo"/>
          <p:cNvSpPr>
            <a:spLocks noChangeArrowheads="1"/>
          </p:cNvSpPr>
          <p:nvPr/>
        </p:nvSpPr>
        <p:spPr bwMode="auto">
          <a:xfrm>
            <a:off x="899592" y="333375"/>
            <a:ext cx="3743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2800" b="1" i="1" dirty="0" smtClean="0">
                <a:solidFill>
                  <a:srgbClr val="77933C"/>
                </a:solidFill>
                <a:latin typeface="Adobe Caslon Pro"/>
              </a:rPr>
              <a:t>Funciones</a:t>
            </a:r>
            <a:endParaRPr lang="es-MX" sz="2800" b="1" i="1" dirty="0">
              <a:solidFill>
                <a:srgbClr val="77933C"/>
              </a:solidFill>
              <a:latin typeface="Adobe Caslon Pro"/>
            </a:endParaRPr>
          </a:p>
        </p:txBody>
      </p:sp>
      <p:pic>
        <p:nvPicPr>
          <p:cNvPr id="7" name="1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65893"/>
            <a:ext cx="765906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3669175"/>
              </p:ext>
            </p:extLst>
          </p:nvPr>
        </p:nvGraphicFramePr>
        <p:xfrm>
          <a:off x="179512" y="1052736"/>
          <a:ext cx="8578428" cy="5472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Document" r:id="rId6" imgW="5626100" imgH="2235200" progId="Word.Document.12">
                  <p:link updateAutomatic="1"/>
                </p:oleObj>
              </mc:Choice>
              <mc:Fallback>
                <p:oleObj name="Document" r:id="rId6" imgW="5626100" imgH="22352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9512" y="1052736"/>
                        <a:ext cx="8578428" cy="54726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39280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395288" y="1125538"/>
            <a:ext cx="8497887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260350"/>
            <a:ext cx="13684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3 Rectángulo"/>
          <p:cNvSpPr>
            <a:spLocks noChangeArrowheads="1"/>
          </p:cNvSpPr>
          <p:nvPr/>
        </p:nvSpPr>
        <p:spPr bwMode="auto">
          <a:xfrm>
            <a:off x="899592" y="333375"/>
            <a:ext cx="3743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2800" b="1" i="1" dirty="0" smtClean="0">
                <a:solidFill>
                  <a:srgbClr val="77933C"/>
                </a:solidFill>
                <a:latin typeface="Adobe Caslon Pro"/>
              </a:rPr>
              <a:t>Funciones</a:t>
            </a:r>
            <a:endParaRPr lang="es-MX" sz="2800" b="1" i="1" dirty="0">
              <a:solidFill>
                <a:srgbClr val="77933C"/>
              </a:solidFill>
              <a:latin typeface="Adobe Caslon Pro"/>
            </a:endParaRPr>
          </a:p>
        </p:txBody>
      </p:sp>
      <p:pic>
        <p:nvPicPr>
          <p:cNvPr id="7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65893"/>
            <a:ext cx="765906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3528" y="1443841"/>
            <a:ext cx="86409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dirty="0" smtClean="0">
                <a:latin typeface="Calibri"/>
                <a:cs typeface="Calibri"/>
              </a:rPr>
              <a:t>Nivel Estatal</a:t>
            </a:r>
          </a:p>
          <a:p>
            <a:endParaRPr lang="es-ES_tradnl" sz="2400" dirty="0">
              <a:latin typeface="Calibri"/>
              <a:cs typeface="Calibri"/>
            </a:endParaRPr>
          </a:p>
          <a:p>
            <a:pPr marL="342900" lvl="0" indent="-342900">
              <a:buFont typeface="Arial"/>
              <a:buChar char="•"/>
            </a:pPr>
            <a:r>
              <a:rPr lang="es-MX" sz="2400" dirty="0">
                <a:latin typeface="Calibri"/>
                <a:cs typeface="Calibri"/>
              </a:rPr>
              <a:t>Impulso a las condiciones institucionales necesarias para la operación del programa. </a:t>
            </a:r>
            <a:r>
              <a:rPr lang="es-MX" sz="2400" b="1" dirty="0">
                <a:latin typeface="Calibri"/>
                <a:cs typeface="Calibri"/>
              </a:rPr>
              <a:t>Vínculo y coordinación con las demás áreas de salud y del resto del sector. </a:t>
            </a:r>
            <a:endParaRPr lang="es-MX" sz="2400" b="1" dirty="0" smtClean="0">
              <a:latin typeface="Calibri"/>
              <a:cs typeface="Calibri"/>
            </a:endParaRPr>
          </a:p>
          <a:p>
            <a:pPr marL="342900" lvl="0" indent="-342900">
              <a:buFont typeface="Arial"/>
              <a:buChar char="•"/>
            </a:pPr>
            <a:endParaRPr lang="es-ES_tradnl" sz="2400" dirty="0">
              <a:latin typeface="Calibri"/>
              <a:cs typeface="Calibri"/>
            </a:endParaRPr>
          </a:p>
          <a:p>
            <a:pPr marL="342900" lvl="0" indent="-342900">
              <a:buFont typeface="Arial"/>
              <a:buChar char="•"/>
            </a:pPr>
            <a:r>
              <a:rPr lang="es-MX" sz="2400" dirty="0">
                <a:latin typeface="Calibri"/>
                <a:cs typeface="Calibri"/>
              </a:rPr>
              <a:t>Elaboración del </a:t>
            </a:r>
            <a:r>
              <a:rPr lang="es-MX" sz="2400" b="1" dirty="0">
                <a:latin typeface="Calibri"/>
                <a:cs typeface="Calibri"/>
              </a:rPr>
              <a:t>Diagnóstico Estatal de Salud Escolar</a:t>
            </a:r>
            <a:r>
              <a:rPr lang="es-MX" sz="2400" b="1" dirty="0" smtClean="0">
                <a:latin typeface="Calibri"/>
                <a:cs typeface="Calibri"/>
              </a:rPr>
              <a:t>.</a:t>
            </a:r>
          </a:p>
          <a:p>
            <a:pPr marL="342900" lvl="0" indent="-342900">
              <a:buFont typeface="Arial"/>
              <a:buChar char="•"/>
            </a:pPr>
            <a:endParaRPr lang="es-ES_tradnl" sz="2400" dirty="0">
              <a:latin typeface="Calibri"/>
              <a:cs typeface="Calibri"/>
            </a:endParaRPr>
          </a:p>
          <a:p>
            <a:pPr marL="342900" lvl="0" indent="-342900">
              <a:buFont typeface="Arial"/>
              <a:buChar char="•"/>
            </a:pPr>
            <a:r>
              <a:rPr lang="es-MX" sz="2400" dirty="0">
                <a:latin typeface="Calibri"/>
                <a:cs typeface="Calibri"/>
              </a:rPr>
              <a:t>Elaboración del </a:t>
            </a:r>
            <a:r>
              <a:rPr lang="es-MX" sz="2400" b="1" dirty="0">
                <a:latin typeface="Calibri"/>
                <a:cs typeface="Calibri"/>
              </a:rPr>
              <a:t>Plan Estatal del PEyS </a:t>
            </a:r>
            <a:r>
              <a:rPr lang="es-MX" sz="2400" dirty="0">
                <a:latin typeface="Calibri"/>
                <a:cs typeface="Calibri"/>
              </a:rPr>
              <a:t>el cual permite el desarrollo de las intervenciones del programa, considerando las </a:t>
            </a:r>
            <a:r>
              <a:rPr lang="es-MX" sz="2400" b="1" dirty="0">
                <a:latin typeface="Calibri"/>
                <a:cs typeface="Calibri"/>
              </a:rPr>
              <a:t>características, necesidades y recursos </a:t>
            </a:r>
            <a:r>
              <a:rPr lang="es-MX" sz="2400" dirty="0">
                <a:latin typeface="Calibri"/>
                <a:cs typeface="Calibri"/>
              </a:rPr>
              <a:t>disponibles de los dos sectores en la entidad federativa. </a:t>
            </a:r>
            <a:endParaRPr lang="es-ES_tradnl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59126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395288" y="1125538"/>
            <a:ext cx="8497887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260350"/>
            <a:ext cx="13684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3 Rectángulo"/>
          <p:cNvSpPr>
            <a:spLocks noChangeArrowheads="1"/>
          </p:cNvSpPr>
          <p:nvPr/>
        </p:nvSpPr>
        <p:spPr bwMode="auto">
          <a:xfrm>
            <a:off x="899592" y="333375"/>
            <a:ext cx="3743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2800" b="1" i="1" dirty="0" smtClean="0">
                <a:solidFill>
                  <a:srgbClr val="77933C"/>
                </a:solidFill>
                <a:latin typeface="Adobe Caslon Pro"/>
              </a:rPr>
              <a:t>Funciones</a:t>
            </a:r>
            <a:endParaRPr lang="es-MX" sz="2800" b="1" i="1" dirty="0">
              <a:solidFill>
                <a:srgbClr val="77933C"/>
              </a:solidFill>
              <a:latin typeface="Adobe Caslon Pro"/>
            </a:endParaRPr>
          </a:p>
        </p:txBody>
      </p:sp>
      <p:pic>
        <p:nvPicPr>
          <p:cNvPr id="7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65893"/>
            <a:ext cx="765906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1560" y="1484784"/>
            <a:ext cx="81369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sz="2400" b="1" dirty="0" smtClean="0">
                <a:latin typeface="Calibri"/>
                <a:cs typeface="Calibri"/>
              </a:rPr>
              <a:t>Nivel Estatal </a:t>
            </a:r>
          </a:p>
          <a:p>
            <a:pPr lvl="0"/>
            <a:endParaRPr lang="es-MX" sz="2400" dirty="0">
              <a:latin typeface="Calibri"/>
              <a:cs typeface="Calibri"/>
            </a:endParaRPr>
          </a:p>
          <a:p>
            <a:pPr marL="457200" lvl="0" indent="-457200">
              <a:buFont typeface="Arial"/>
              <a:buChar char="•"/>
            </a:pPr>
            <a:r>
              <a:rPr lang="es-MX" sz="2400" dirty="0" smtClean="0">
                <a:latin typeface="Calibri"/>
                <a:cs typeface="Calibri"/>
              </a:rPr>
              <a:t>Definición </a:t>
            </a:r>
            <a:r>
              <a:rPr lang="es-MX" sz="2400" dirty="0">
                <a:latin typeface="Calibri"/>
                <a:cs typeface="Calibri"/>
              </a:rPr>
              <a:t>del </a:t>
            </a:r>
            <a:r>
              <a:rPr lang="es-MX" sz="2400" b="1" dirty="0">
                <a:latin typeface="Calibri"/>
                <a:cs typeface="Calibri"/>
              </a:rPr>
              <a:t>universo de escuelas a incorporar al PEyS</a:t>
            </a:r>
            <a:r>
              <a:rPr lang="es-MX" sz="2400" b="1" dirty="0" smtClean="0">
                <a:latin typeface="Calibri"/>
                <a:cs typeface="Calibri"/>
              </a:rPr>
              <a:t>.</a:t>
            </a:r>
          </a:p>
          <a:p>
            <a:pPr marL="457200" lvl="0" indent="-457200">
              <a:buFont typeface="Arial"/>
              <a:buChar char="•"/>
            </a:pPr>
            <a:endParaRPr lang="es-ES_tradnl" sz="2400" b="1" dirty="0">
              <a:latin typeface="Calibri"/>
              <a:cs typeface="Calibri"/>
            </a:endParaRPr>
          </a:p>
          <a:p>
            <a:pPr marL="457200" lvl="0" indent="-457200">
              <a:buFont typeface="Arial"/>
              <a:buChar char="•"/>
            </a:pPr>
            <a:r>
              <a:rPr lang="es-MX" sz="2400" dirty="0">
                <a:latin typeface="Calibri"/>
                <a:cs typeface="Calibri"/>
              </a:rPr>
              <a:t>Elaboración del </a:t>
            </a:r>
            <a:r>
              <a:rPr lang="es-MX" sz="2400" b="1" dirty="0">
                <a:latin typeface="Calibri"/>
                <a:cs typeface="Calibri"/>
              </a:rPr>
              <a:t>programa y del presupuesto </a:t>
            </a:r>
            <a:r>
              <a:rPr lang="es-MX" sz="2400" dirty="0">
                <a:latin typeface="Calibri"/>
                <a:cs typeface="Calibri"/>
              </a:rPr>
              <a:t>(De acuerdo al Plan Anual de Trabajo PAT SIAFFASPE)</a:t>
            </a:r>
            <a:r>
              <a:rPr lang="es-MX" sz="2400" dirty="0" smtClean="0">
                <a:latin typeface="Calibri"/>
                <a:cs typeface="Calibri"/>
              </a:rPr>
              <a:t>.</a:t>
            </a:r>
          </a:p>
          <a:p>
            <a:pPr marL="457200" lvl="0" indent="-457200">
              <a:buFont typeface="Arial"/>
              <a:buChar char="•"/>
            </a:pPr>
            <a:endParaRPr lang="es-ES_tradnl" sz="2400" dirty="0">
              <a:latin typeface="Calibri"/>
              <a:cs typeface="Calibri"/>
            </a:endParaRPr>
          </a:p>
          <a:p>
            <a:pPr marL="457200" lvl="0" indent="-457200">
              <a:buFont typeface="Arial"/>
              <a:buChar char="•"/>
            </a:pPr>
            <a:r>
              <a:rPr lang="es-MX" sz="2400" dirty="0">
                <a:latin typeface="Calibri"/>
                <a:cs typeface="Calibri"/>
              </a:rPr>
              <a:t>Actualización del marco jurídico y normativo. </a:t>
            </a:r>
            <a:endParaRPr lang="es-ES_tradnl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85164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395288" y="1125538"/>
            <a:ext cx="8497887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260350"/>
            <a:ext cx="13684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3 Rectángulo"/>
          <p:cNvSpPr>
            <a:spLocks noChangeArrowheads="1"/>
          </p:cNvSpPr>
          <p:nvPr/>
        </p:nvSpPr>
        <p:spPr bwMode="auto">
          <a:xfrm>
            <a:off x="899592" y="333375"/>
            <a:ext cx="3743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2800" b="1" i="1" dirty="0" smtClean="0">
                <a:solidFill>
                  <a:srgbClr val="77933C"/>
                </a:solidFill>
                <a:latin typeface="Adobe Caslon Pro"/>
              </a:rPr>
              <a:t>Funciones</a:t>
            </a:r>
            <a:endParaRPr lang="es-MX" sz="2800" b="1" i="1" dirty="0">
              <a:solidFill>
                <a:srgbClr val="77933C"/>
              </a:solidFill>
              <a:latin typeface="Adobe Caslon Pro"/>
            </a:endParaRPr>
          </a:p>
        </p:txBody>
      </p:sp>
      <p:pic>
        <p:nvPicPr>
          <p:cNvPr id="7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65893"/>
            <a:ext cx="765906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1560" y="1484784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sz="2400" b="1" dirty="0" smtClean="0">
                <a:latin typeface="Calibri"/>
                <a:cs typeface="Calibri"/>
              </a:rPr>
              <a:t>Nivel Estatal 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576" y="2274838"/>
            <a:ext cx="79928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/>
              <a:buChar char="•"/>
            </a:pPr>
            <a:r>
              <a:rPr lang="es-MX" sz="2400" b="1" dirty="0">
                <a:solidFill>
                  <a:srgbClr val="C00000"/>
                </a:solidFill>
                <a:latin typeface="Calibri"/>
                <a:cs typeface="Calibri"/>
              </a:rPr>
              <a:t>Capacitación y actualización </a:t>
            </a:r>
            <a:r>
              <a:rPr lang="es-MX" sz="2400" dirty="0">
                <a:latin typeface="Calibri"/>
                <a:cs typeface="Calibri"/>
              </a:rPr>
              <a:t>al personal de planeación y operación a cargo. </a:t>
            </a:r>
            <a:endParaRPr lang="es-MX" sz="2400" dirty="0" smtClean="0">
              <a:latin typeface="Calibri"/>
              <a:cs typeface="Calibri"/>
            </a:endParaRPr>
          </a:p>
          <a:p>
            <a:pPr marL="342900" lvl="0" indent="-342900">
              <a:buFont typeface="Arial"/>
              <a:buChar char="•"/>
            </a:pPr>
            <a:endParaRPr lang="es-ES_tradnl" sz="2400" dirty="0">
              <a:latin typeface="Calibri"/>
              <a:cs typeface="Calibri"/>
            </a:endParaRPr>
          </a:p>
          <a:p>
            <a:pPr marL="342900" lvl="0" indent="-342900">
              <a:buFont typeface="Arial"/>
              <a:buChar char="•"/>
            </a:pPr>
            <a:r>
              <a:rPr lang="es-MX" sz="2400" b="1" dirty="0">
                <a:latin typeface="Calibri"/>
                <a:cs typeface="Calibri"/>
              </a:rPr>
              <a:t>Proporcionar los </a:t>
            </a:r>
            <a:r>
              <a:rPr lang="es-MX" sz="2400" b="1" dirty="0">
                <a:solidFill>
                  <a:srgbClr val="C00000"/>
                </a:solidFill>
                <a:latin typeface="Calibri"/>
                <a:cs typeface="Calibri"/>
              </a:rPr>
              <a:t>recursos </a:t>
            </a:r>
            <a:r>
              <a:rPr lang="es-MX" sz="2400" b="1" dirty="0">
                <a:latin typeface="Calibri"/>
                <a:cs typeface="Calibri"/>
              </a:rPr>
              <a:t>necesarios para la elaboración, adecuación y reproducción de materiales </a:t>
            </a:r>
            <a:r>
              <a:rPr lang="es-MX" sz="2400" dirty="0">
                <a:latin typeface="Calibri"/>
                <a:cs typeface="Calibri"/>
              </a:rPr>
              <a:t>de apoyo a las intervenciones. </a:t>
            </a:r>
            <a:endParaRPr lang="es-MX" sz="2400" dirty="0" smtClean="0">
              <a:latin typeface="Calibri"/>
              <a:cs typeface="Calibri"/>
            </a:endParaRPr>
          </a:p>
          <a:p>
            <a:pPr marL="342900" lvl="0" indent="-342900">
              <a:buFont typeface="Arial"/>
              <a:buChar char="•"/>
            </a:pPr>
            <a:endParaRPr lang="es-ES_tradnl" sz="2400" dirty="0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s-MX" sz="2400" b="1" dirty="0">
                <a:solidFill>
                  <a:srgbClr val="C00000"/>
                </a:solidFill>
                <a:latin typeface="Calibri"/>
                <a:cs typeface="Calibri"/>
              </a:rPr>
              <a:t>Supervisar, evaluar y dar seguimiento </a:t>
            </a:r>
            <a:r>
              <a:rPr lang="es-MX" sz="2400" dirty="0">
                <a:latin typeface="Calibri"/>
                <a:cs typeface="Calibri"/>
              </a:rPr>
              <a:t>al avance del programa. </a:t>
            </a:r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25147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395288" y="1125538"/>
            <a:ext cx="8497887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260350"/>
            <a:ext cx="13684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3 Rectángulo"/>
          <p:cNvSpPr>
            <a:spLocks noChangeArrowheads="1"/>
          </p:cNvSpPr>
          <p:nvPr/>
        </p:nvSpPr>
        <p:spPr bwMode="auto">
          <a:xfrm>
            <a:off x="899592" y="-27384"/>
            <a:ext cx="547260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MX" sz="2800" b="1" dirty="0">
                <a:solidFill>
                  <a:srgbClr val="77933C"/>
                </a:solidFill>
                <a:latin typeface="Calibri"/>
                <a:cs typeface="Calibri"/>
              </a:rPr>
              <a:t>Funciones </a:t>
            </a:r>
            <a:r>
              <a:rPr lang="es-MX" sz="2800" b="1" dirty="0" smtClean="0">
                <a:solidFill>
                  <a:srgbClr val="77933C"/>
                </a:solidFill>
                <a:latin typeface="Calibri"/>
                <a:cs typeface="Calibri"/>
              </a:rPr>
              <a:t>del </a:t>
            </a:r>
            <a:r>
              <a:rPr lang="es-MX" sz="2800" b="1" dirty="0">
                <a:solidFill>
                  <a:srgbClr val="77933C"/>
                </a:solidFill>
                <a:latin typeface="Calibri"/>
                <a:cs typeface="Calibri"/>
              </a:rPr>
              <a:t>Programa Escuela y </a:t>
            </a:r>
            <a:r>
              <a:rPr lang="es-MX" sz="2800" b="1" dirty="0" smtClean="0">
                <a:solidFill>
                  <a:srgbClr val="77933C"/>
                </a:solidFill>
                <a:latin typeface="Calibri"/>
                <a:cs typeface="Calibri"/>
              </a:rPr>
              <a:t>Salud </a:t>
            </a:r>
            <a:endParaRPr lang="es-ES_tradnl" sz="2800" dirty="0">
              <a:solidFill>
                <a:srgbClr val="77933C"/>
              </a:solidFill>
              <a:latin typeface="Calibri"/>
              <a:cs typeface="Calibri"/>
            </a:endParaRPr>
          </a:p>
          <a:p>
            <a:endParaRPr lang="es-MX" sz="2800" b="1" i="1" dirty="0">
              <a:solidFill>
                <a:srgbClr val="77933C"/>
              </a:solidFill>
              <a:latin typeface="Adobe Caslon Pro"/>
            </a:endParaRPr>
          </a:p>
        </p:txBody>
      </p:sp>
      <p:pic>
        <p:nvPicPr>
          <p:cNvPr id="7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65893"/>
            <a:ext cx="765906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3528" y="1124744"/>
            <a:ext cx="8568952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latin typeface="Calibri"/>
                <a:cs typeface="Calibri"/>
              </a:rPr>
              <a:t> </a:t>
            </a:r>
            <a:endParaRPr lang="es-ES_tradnl" sz="2400" dirty="0">
              <a:latin typeface="Calibri"/>
              <a:cs typeface="Calibri"/>
            </a:endParaRPr>
          </a:p>
          <a:p>
            <a:pPr marL="342900" lvl="0" indent="-342900">
              <a:buFont typeface="Wingdings" charset="2"/>
              <a:buChar char="q"/>
            </a:pPr>
            <a:r>
              <a:rPr lang="es-MX" sz="2400" b="1" dirty="0">
                <a:solidFill>
                  <a:srgbClr val="C00000"/>
                </a:solidFill>
                <a:latin typeface="Calibri"/>
                <a:cs typeface="Calibri"/>
              </a:rPr>
              <a:t>Conocer el PEyS</a:t>
            </a:r>
            <a:r>
              <a:rPr lang="es-MX" sz="2400" dirty="0">
                <a:latin typeface="Calibri"/>
                <a:cs typeface="Calibri"/>
              </a:rPr>
              <a:t>, la normativa vigente, así como los diferentes materiales de apoyo existentes y disponibles para la ejecución de acciones</a:t>
            </a:r>
            <a:r>
              <a:rPr lang="es-MX" sz="2400" dirty="0" smtClean="0">
                <a:latin typeface="Calibri"/>
                <a:cs typeface="Calibri"/>
              </a:rPr>
              <a:t>.</a:t>
            </a:r>
          </a:p>
          <a:p>
            <a:pPr marL="342900" lvl="0" indent="-342900">
              <a:buFont typeface="Wingdings" charset="2"/>
              <a:buChar char="q"/>
            </a:pPr>
            <a:endParaRPr lang="es-ES_tradnl" sz="2400" dirty="0">
              <a:latin typeface="Calibri"/>
              <a:cs typeface="Calibri"/>
            </a:endParaRPr>
          </a:p>
          <a:p>
            <a:pPr marL="342900" lvl="0" indent="-342900">
              <a:buFont typeface="Wingdings" charset="2"/>
              <a:buChar char="q"/>
            </a:pPr>
            <a:r>
              <a:rPr lang="es-MX" sz="2400" dirty="0">
                <a:latin typeface="Calibri"/>
                <a:cs typeface="Calibri"/>
              </a:rPr>
              <a:t>Coordinar y mantener la vinculación y trabajo intersectorial con la </a:t>
            </a:r>
            <a:r>
              <a:rPr lang="es-MX" sz="2400" b="1" dirty="0">
                <a:solidFill>
                  <a:srgbClr val="C00000"/>
                </a:solidFill>
                <a:latin typeface="Calibri"/>
                <a:cs typeface="Calibri"/>
              </a:rPr>
              <a:t>Secretaría de Educación Pública</a:t>
            </a:r>
            <a:r>
              <a:rPr lang="es-MX" sz="2400" b="1" dirty="0" smtClean="0">
                <a:solidFill>
                  <a:srgbClr val="C00000"/>
                </a:solidFill>
                <a:latin typeface="Calibri"/>
                <a:cs typeface="Calibri"/>
              </a:rPr>
              <a:t>.</a:t>
            </a:r>
          </a:p>
          <a:p>
            <a:pPr marL="342900" lvl="0" indent="-342900">
              <a:buFont typeface="Wingdings" charset="2"/>
              <a:buChar char="q"/>
            </a:pPr>
            <a:endParaRPr lang="es-ES_tradnl" sz="2400" dirty="0">
              <a:latin typeface="Calibri"/>
              <a:cs typeface="Calibri"/>
            </a:endParaRPr>
          </a:p>
          <a:p>
            <a:pPr marL="342900" indent="-342900">
              <a:buFont typeface="Wingdings" charset="2"/>
              <a:buChar char="q"/>
            </a:pPr>
            <a:r>
              <a:rPr lang="es-MX" sz="2400" dirty="0">
                <a:latin typeface="Calibri"/>
                <a:cs typeface="Calibri"/>
              </a:rPr>
              <a:t>Integrar el </a:t>
            </a:r>
            <a:r>
              <a:rPr lang="es-MX" sz="2400" b="1" dirty="0">
                <a:solidFill>
                  <a:srgbClr val="C00000"/>
                </a:solidFill>
                <a:latin typeface="Calibri"/>
                <a:cs typeface="Calibri"/>
              </a:rPr>
              <a:t>Diagnóstico</a:t>
            </a:r>
            <a:r>
              <a:rPr lang="es-MX" sz="2400" dirty="0">
                <a:latin typeface="Calibri"/>
                <a:cs typeface="Calibri"/>
              </a:rPr>
              <a:t> de la Salud Escolar Estatal. </a:t>
            </a:r>
            <a:endParaRPr lang="es-MX" sz="2400" dirty="0" smtClean="0">
              <a:latin typeface="Calibri"/>
              <a:cs typeface="Calibri"/>
            </a:endParaRPr>
          </a:p>
          <a:p>
            <a:pPr marL="342900" indent="-342900">
              <a:buFont typeface="Wingdings" charset="2"/>
              <a:buChar char="q"/>
            </a:pPr>
            <a:endParaRPr lang="es-MX" sz="2400" dirty="0" smtClean="0">
              <a:latin typeface="Calibri"/>
              <a:cs typeface="Calibri"/>
            </a:endParaRPr>
          </a:p>
          <a:p>
            <a:pPr marL="342900" indent="-342900">
              <a:buFont typeface="Wingdings" charset="2"/>
              <a:buChar char="q"/>
            </a:pPr>
            <a:r>
              <a:rPr lang="es-MX" sz="2400" dirty="0" smtClean="0">
                <a:latin typeface="Calibri"/>
                <a:cs typeface="Calibri"/>
              </a:rPr>
              <a:t>Elaborar </a:t>
            </a:r>
            <a:r>
              <a:rPr lang="es-MX" sz="2400" dirty="0">
                <a:latin typeface="Calibri"/>
                <a:cs typeface="Calibri"/>
              </a:rPr>
              <a:t>en coordinación con su homólogo en SEP y CONAFE, el </a:t>
            </a:r>
            <a:r>
              <a:rPr lang="es-MX" sz="2400" b="1" dirty="0">
                <a:solidFill>
                  <a:srgbClr val="C00000"/>
                </a:solidFill>
                <a:latin typeface="Calibri"/>
                <a:cs typeface="Calibri"/>
              </a:rPr>
              <a:t>Plan Estatal Intersectorial del PEyS </a:t>
            </a:r>
            <a:r>
              <a:rPr lang="es-MX" sz="2400" dirty="0">
                <a:latin typeface="Calibri"/>
                <a:cs typeface="Calibri"/>
              </a:rPr>
              <a:t>de acuerdo al federal y a las bases de coordinación SEP-SALUD, adecuándolo a las características y necesidades del Estado.</a:t>
            </a:r>
            <a:endParaRPr lang="es-ES_tradnl" sz="2400" dirty="0">
              <a:latin typeface="Calibri"/>
              <a:cs typeface="Calibri"/>
            </a:endParaRPr>
          </a:p>
          <a:p>
            <a:pPr lvl="0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2965464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395288" y="1125538"/>
            <a:ext cx="8497887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260350"/>
            <a:ext cx="13684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3 Rectángulo"/>
          <p:cNvSpPr>
            <a:spLocks noChangeArrowheads="1"/>
          </p:cNvSpPr>
          <p:nvPr/>
        </p:nvSpPr>
        <p:spPr bwMode="auto">
          <a:xfrm>
            <a:off x="899592" y="-27384"/>
            <a:ext cx="547260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MX" sz="2800" b="1" dirty="0">
                <a:solidFill>
                  <a:srgbClr val="77933C"/>
                </a:solidFill>
                <a:latin typeface="Calibri"/>
                <a:cs typeface="Calibri"/>
              </a:rPr>
              <a:t>Funciones del </a:t>
            </a:r>
            <a:r>
              <a:rPr lang="es-MX" sz="2800" b="1" dirty="0" smtClean="0">
                <a:solidFill>
                  <a:srgbClr val="77933C"/>
                </a:solidFill>
                <a:latin typeface="Calibri"/>
                <a:cs typeface="Calibri"/>
              </a:rPr>
              <a:t>Programa </a:t>
            </a:r>
            <a:r>
              <a:rPr lang="es-MX" sz="2800" b="1" dirty="0">
                <a:solidFill>
                  <a:srgbClr val="77933C"/>
                </a:solidFill>
                <a:latin typeface="Calibri"/>
                <a:cs typeface="Calibri"/>
              </a:rPr>
              <a:t>Escuela y </a:t>
            </a:r>
            <a:r>
              <a:rPr lang="es-MX" sz="2800" b="1" dirty="0" smtClean="0">
                <a:solidFill>
                  <a:srgbClr val="77933C"/>
                </a:solidFill>
                <a:latin typeface="Calibri"/>
                <a:cs typeface="Calibri"/>
              </a:rPr>
              <a:t>Salud </a:t>
            </a:r>
            <a:endParaRPr lang="es-ES_tradnl" sz="2800" dirty="0">
              <a:solidFill>
                <a:srgbClr val="77933C"/>
              </a:solidFill>
              <a:latin typeface="Calibri"/>
              <a:cs typeface="Calibri"/>
            </a:endParaRPr>
          </a:p>
          <a:p>
            <a:endParaRPr lang="es-MX" sz="2800" b="1" i="1" dirty="0">
              <a:solidFill>
                <a:srgbClr val="77933C"/>
              </a:solidFill>
              <a:latin typeface="Adobe Caslon Pro"/>
            </a:endParaRPr>
          </a:p>
        </p:txBody>
      </p:sp>
      <p:pic>
        <p:nvPicPr>
          <p:cNvPr id="7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65893"/>
            <a:ext cx="765906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7544" y="1268760"/>
            <a:ext cx="842493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charset="2"/>
              <a:buChar char="q"/>
            </a:pPr>
            <a:r>
              <a:rPr lang="es-MX" sz="2400" dirty="0">
                <a:latin typeface="Calibri"/>
                <a:cs typeface="Calibri"/>
              </a:rPr>
              <a:t>Definir y mantener la relación y coordinación con las otras </a:t>
            </a:r>
            <a:r>
              <a:rPr lang="es-MX" sz="2400" b="1" dirty="0">
                <a:solidFill>
                  <a:srgbClr val="C00000"/>
                </a:solidFill>
                <a:latin typeface="Calibri"/>
                <a:cs typeface="Calibri"/>
              </a:rPr>
              <a:t>áreas de la Secretaría y del sector salud </a:t>
            </a:r>
            <a:r>
              <a:rPr lang="es-MX" sz="2400" dirty="0">
                <a:latin typeface="Calibri"/>
                <a:cs typeface="Calibri"/>
              </a:rPr>
              <a:t>para la ejecución del PEyS</a:t>
            </a:r>
            <a:r>
              <a:rPr lang="es-MX" sz="2400" dirty="0" smtClean="0">
                <a:latin typeface="Calibri"/>
                <a:cs typeface="Calibri"/>
              </a:rPr>
              <a:t>.</a:t>
            </a:r>
          </a:p>
          <a:p>
            <a:pPr marL="342900" lvl="0" indent="-342900">
              <a:buFont typeface="Wingdings" charset="2"/>
              <a:buChar char="q"/>
            </a:pPr>
            <a:endParaRPr lang="es-ES_tradnl" sz="2400" dirty="0">
              <a:latin typeface="Calibri"/>
              <a:cs typeface="Calibri"/>
            </a:endParaRPr>
          </a:p>
          <a:p>
            <a:pPr marL="342900" lvl="0" indent="-342900">
              <a:buFont typeface="Wingdings" charset="2"/>
              <a:buChar char="q"/>
            </a:pPr>
            <a:r>
              <a:rPr lang="es-MX" sz="2400" dirty="0">
                <a:latin typeface="Calibri"/>
                <a:cs typeface="Calibri"/>
              </a:rPr>
              <a:t>Elaborar el </a:t>
            </a:r>
            <a:r>
              <a:rPr lang="es-MX" sz="2400" b="1" dirty="0">
                <a:solidFill>
                  <a:srgbClr val="C00000"/>
                </a:solidFill>
                <a:latin typeface="Calibri"/>
                <a:cs typeface="Calibri"/>
              </a:rPr>
              <a:t>Programa Anual del Trabajo estatal y el presu</a:t>
            </a:r>
            <a:r>
              <a:rPr lang="es-MX" sz="2400" dirty="0">
                <a:latin typeface="Calibri"/>
                <a:cs typeface="Calibri"/>
              </a:rPr>
              <a:t>puesto correspondiente. </a:t>
            </a:r>
            <a:endParaRPr lang="es-MX" sz="2400" dirty="0" smtClean="0">
              <a:latin typeface="Calibri"/>
              <a:cs typeface="Calibri"/>
            </a:endParaRPr>
          </a:p>
          <a:p>
            <a:pPr marL="342900" lvl="0" indent="-342900">
              <a:buFont typeface="Wingdings" charset="2"/>
              <a:buChar char="q"/>
            </a:pPr>
            <a:endParaRPr lang="es-ES_tradnl" sz="2400" dirty="0">
              <a:latin typeface="Calibri"/>
              <a:cs typeface="Calibri"/>
            </a:endParaRPr>
          </a:p>
          <a:p>
            <a:pPr marL="342900" lvl="0" indent="-342900">
              <a:buFont typeface="Wingdings" charset="2"/>
              <a:buChar char="q"/>
            </a:pPr>
            <a:r>
              <a:rPr lang="es-MX" sz="2400" dirty="0">
                <a:latin typeface="Calibri"/>
                <a:cs typeface="Calibri"/>
              </a:rPr>
              <a:t>Coordinar la </a:t>
            </a:r>
            <a:r>
              <a:rPr lang="es-MX" sz="2400" b="1" dirty="0">
                <a:solidFill>
                  <a:srgbClr val="C00000"/>
                </a:solidFill>
                <a:latin typeface="Calibri"/>
                <a:cs typeface="Calibri"/>
              </a:rPr>
              <a:t>operación</a:t>
            </a:r>
            <a:r>
              <a:rPr lang="es-MX" sz="2400" dirty="0">
                <a:latin typeface="Calibri"/>
                <a:cs typeface="Calibri"/>
              </a:rPr>
              <a:t> del programa en el ámbito estatal, jurisdiccional y local</a:t>
            </a:r>
            <a:r>
              <a:rPr lang="es-MX" sz="2400" dirty="0" smtClean="0">
                <a:latin typeface="Calibri"/>
                <a:cs typeface="Calibri"/>
              </a:rPr>
              <a:t>.</a:t>
            </a:r>
          </a:p>
          <a:p>
            <a:pPr marL="342900" lvl="0" indent="-342900">
              <a:buFont typeface="Wingdings" charset="2"/>
              <a:buChar char="q"/>
            </a:pPr>
            <a:endParaRPr lang="es-ES_tradnl" sz="2400" dirty="0">
              <a:latin typeface="Calibri"/>
              <a:cs typeface="Calibri"/>
            </a:endParaRPr>
          </a:p>
          <a:p>
            <a:pPr marL="342900" lvl="0" indent="-342900">
              <a:buFont typeface="Wingdings" charset="2"/>
              <a:buChar char="q"/>
            </a:pPr>
            <a:r>
              <a:rPr lang="es-MX" sz="2400" dirty="0">
                <a:latin typeface="Calibri"/>
                <a:cs typeface="Calibri"/>
              </a:rPr>
              <a:t>Elaborar las estrategias de </a:t>
            </a:r>
            <a:r>
              <a:rPr lang="es-MX" sz="2400" b="1" dirty="0">
                <a:solidFill>
                  <a:srgbClr val="C00000"/>
                </a:solidFill>
                <a:latin typeface="Calibri"/>
                <a:cs typeface="Calibri"/>
              </a:rPr>
              <a:t>capacitación </a:t>
            </a:r>
            <a:r>
              <a:rPr lang="es-MX" sz="2400" dirty="0">
                <a:latin typeface="Calibri"/>
                <a:cs typeface="Calibri"/>
              </a:rPr>
              <a:t>para el personal en todos los niveles de su entidad federativa en coordinación con el área de enseñanza.</a:t>
            </a:r>
            <a:endParaRPr lang="es-ES_tradnl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21516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395288" y="1125538"/>
            <a:ext cx="8497887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260350"/>
            <a:ext cx="13684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3 Rectángulo"/>
          <p:cNvSpPr>
            <a:spLocks noChangeArrowheads="1"/>
          </p:cNvSpPr>
          <p:nvPr/>
        </p:nvSpPr>
        <p:spPr bwMode="auto">
          <a:xfrm>
            <a:off x="899592" y="-27384"/>
            <a:ext cx="547260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MX" sz="2800" b="1" dirty="0">
                <a:solidFill>
                  <a:srgbClr val="77933C"/>
                </a:solidFill>
                <a:latin typeface="Calibri"/>
                <a:cs typeface="Calibri"/>
              </a:rPr>
              <a:t>Funciones del </a:t>
            </a:r>
            <a:r>
              <a:rPr lang="es-MX" sz="2800" b="1" dirty="0" smtClean="0">
                <a:solidFill>
                  <a:srgbClr val="77933C"/>
                </a:solidFill>
                <a:latin typeface="Calibri"/>
                <a:cs typeface="Calibri"/>
              </a:rPr>
              <a:t>Programa </a:t>
            </a:r>
            <a:r>
              <a:rPr lang="es-MX" sz="2800" b="1" dirty="0">
                <a:solidFill>
                  <a:srgbClr val="77933C"/>
                </a:solidFill>
                <a:latin typeface="Calibri"/>
                <a:cs typeface="Calibri"/>
              </a:rPr>
              <a:t>Escuela y </a:t>
            </a:r>
            <a:r>
              <a:rPr lang="es-MX" sz="2800" b="1" dirty="0" smtClean="0">
                <a:solidFill>
                  <a:srgbClr val="77933C"/>
                </a:solidFill>
                <a:latin typeface="Calibri"/>
                <a:cs typeface="Calibri"/>
              </a:rPr>
              <a:t>Salud </a:t>
            </a:r>
            <a:endParaRPr lang="es-ES_tradnl" sz="2800" dirty="0">
              <a:solidFill>
                <a:srgbClr val="77933C"/>
              </a:solidFill>
              <a:latin typeface="Calibri"/>
              <a:cs typeface="Calibri"/>
            </a:endParaRPr>
          </a:p>
          <a:p>
            <a:endParaRPr lang="es-MX" sz="2800" b="1" i="1" dirty="0">
              <a:solidFill>
                <a:srgbClr val="77933C"/>
              </a:solidFill>
              <a:latin typeface="Adobe Caslon Pro"/>
            </a:endParaRPr>
          </a:p>
        </p:txBody>
      </p:sp>
      <p:pic>
        <p:nvPicPr>
          <p:cNvPr id="7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65893"/>
            <a:ext cx="765906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5536" y="1443841"/>
            <a:ext cx="84969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charset="2"/>
              <a:buChar char="q"/>
            </a:pPr>
            <a:r>
              <a:rPr lang="es-MX" sz="2400" dirty="0">
                <a:latin typeface="Calibri"/>
                <a:cs typeface="Calibri"/>
              </a:rPr>
              <a:t>Dar </a:t>
            </a:r>
            <a:r>
              <a:rPr lang="es-MX" sz="2400" b="1" dirty="0">
                <a:solidFill>
                  <a:srgbClr val="C00000"/>
                </a:solidFill>
                <a:latin typeface="Calibri"/>
                <a:cs typeface="Calibri"/>
              </a:rPr>
              <a:t>seguimiento </a:t>
            </a:r>
            <a:r>
              <a:rPr lang="es-MX" sz="2400" dirty="0">
                <a:latin typeface="Calibri"/>
                <a:cs typeface="Calibri"/>
              </a:rPr>
              <a:t>a la elaboración e implementación de los Planes Anuales de Trabajo jurisdiccional y por escuela</a:t>
            </a:r>
            <a:r>
              <a:rPr lang="es-MX" sz="2400" dirty="0" smtClean="0">
                <a:latin typeface="Calibri"/>
                <a:cs typeface="Calibri"/>
              </a:rPr>
              <a:t>.</a:t>
            </a:r>
          </a:p>
          <a:p>
            <a:pPr marL="342900" lvl="0" indent="-342900">
              <a:buFont typeface="Wingdings" charset="2"/>
              <a:buChar char="q"/>
            </a:pPr>
            <a:endParaRPr lang="es-ES_tradnl" sz="2400" dirty="0">
              <a:latin typeface="Calibri"/>
              <a:cs typeface="Calibri"/>
            </a:endParaRPr>
          </a:p>
          <a:p>
            <a:pPr marL="342900" lvl="0" indent="-342900">
              <a:buFont typeface="Wingdings" charset="2"/>
              <a:buChar char="q"/>
            </a:pPr>
            <a:r>
              <a:rPr lang="es-MX" sz="2400" dirty="0">
                <a:latin typeface="Calibri"/>
                <a:cs typeface="Calibri"/>
              </a:rPr>
              <a:t>Coordinar, asesorar, gestionar, acompañar y dar seguimiento en el </a:t>
            </a:r>
            <a:r>
              <a:rPr lang="es-MX" sz="2400" b="1" dirty="0">
                <a:solidFill>
                  <a:srgbClr val="C00000"/>
                </a:solidFill>
                <a:latin typeface="Calibri"/>
                <a:cs typeface="Calibri"/>
              </a:rPr>
              <a:t>proceso de certificación </a:t>
            </a:r>
            <a:r>
              <a:rPr lang="es-MX" sz="2400" dirty="0">
                <a:latin typeface="Calibri"/>
                <a:cs typeface="Calibri"/>
              </a:rPr>
              <a:t>y recertificación de escuelas promotoras de la salud. </a:t>
            </a:r>
            <a:endParaRPr lang="es-MX" sz="2400" dirty="0" smtClean="0">
              <a:latin typeface="Calibri"/>
              <a:cs typeface="Calibri"/>
            </a:endParaRPr>
          </a:p>
          <a:p>
            <a:pPr marL="342900" lvl="0" indent="-342900">
              <a:buFont typeface="Wingdings" charset="2"/>
              <a:buChar char="q"/>
            </a:pPr>
            <a:endParaRPr lang="es-ES_tradnl" sz="2400" dirty="0">
              <a:latin typeface="Calibri"/>
              <a:cs typeface="Calibri"/>
            </a:endParaRPr>
          </a:p>
          <a:p>
            <a:pPr marL="342900" lvl="0" indent="-342900">
              <a:buFont typeface="Wingdings" charset="2"/>
              <a:buChar char="q"/>
            </a:pPr>
            <a:r>
              <a:rPr lang="es-MX" sz="2400" dirty="0">
                <a:latin typeface="Calibri"/>
                <a:cs typeface="Calibri"/>
              </a:rPr>
              <a:t>Participar con la SEP de manera permanente en el </a:t>
            </a:r>
            <a:r>
              <a:rPr lang="es-MX" sz="2400" b="1" dirty="0">
                <a:solidFill>
                  <a:srgbClr val="C00000"/>
                </a:solidFill>
                <a:latin typeface="Calibri"/>
                <a:cs typeface="Calibri"/>
              </a:rPr>
              <a:t>Comité Municipal Intersectorial de Salud</a:t>
            </a:r>
            <a:r>
              <a:rPr lang="es-MX" sz="2400" dirty="0">
                <a:latin typeface="Calibri"/>
                <a:cs typeface="Calibri"/>
              </a:rPr>
              <a:t> y </a:t>
            </a:r>
            <a:r>
              <a:rPr lang="es-MX" sz="2400" dirty="0" smtClean="0">
                <a:latin typeface="Calibri"/>
                <a:cs typeface="Calibri"/>
              </a:rPr>
              <a:t>promover </a:t>
            </a:r>
            <a:r>
              <a:rPr lang="es-MX" sz="2400" dirty="0">
                <a:latin typeface="Calibri"/>
                <a:cs typeface="Calibri"/>
              </a:rPr>
              <a:t>en coordinación con SEP, la participación de autoridades municipales y locales en el cumplimiento de los criterios establecidos para la </a:t>
            </a:r>
            <a:r>
              <a:rPr lang="es-MX" sz="2400" dirty="0" smtClean="0">
                <a:latin typeface="Calibri"/>
                <a:cs typeface="Calibri"/>
              </a:rPr>
              <a:t>validacion </a:t>
            </a:r>
            <a:r>
              <a:rPr lang="es-MX" sz="2400" dirty="0">
                <a:latin typeface="Calibri"/>
                <a:cs typeface="Calibri"/>
              </a:rPr>
              <a:t>de escuelas.</a:t>
            </a:r>
            <a:endParaRPr lang="es-ES_tradnl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23773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395288" y="1125538"/>
            <a:ext cx="8497887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260350"/>
            <a:ext cx="13684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3 Rectángulo"/>
          <p:cNvSpPr>
            <a:spLocks noChangeArrowheads="1"/>
          </p:cNvSpPr>
          <p:nvPr/>
        </p:nvSpPr>
        <p:spPr bwMode="auto">
          <a:xfrm>
            <a:off x="899592" y="-27384"/>
            <a:ext cx="547260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MX" sz="2800" b="1" dirty="0">
                <a:solidFill>
                  <a:srgbClr val="77933C"/>
                </a:solidFill>
                <a:latin typeface="Calibri"/>
                <a:cs typeface="Calibri"/>
              </a:rPr>
              <a:t>Funciones del </a:t>
            </a:r>
            <a:r>
              <a:rPr lang="es-MX" sz="2800" b="1" dirty="0" smtClean="0">
                <a:solidFill>
                  <a:srgbClr val="77933C"/>
                </a:solidFill>
                <a:latin typeface="Calibri"/>
                <a:cs typeface="Calibri"/>
              </a:rPr>
              <a:t>Programa </a:t>
            </a:r>
            <a:r>
              <a:rPr lang="es-MX" sz="2800" b="1" dirty="0">
                <a:solidFill>
                  <a:srgbClr val="77933C"/>
                </a:solidFill>
                <a:latin typeface="Calibri"/>
                <a:cs typeface="Calibri"/>
              </a:rPr>
              <a:t>Escuela y </a:t>
            </a:r>
            <a:r>
              <a:rPr lang="es-MX" sz="2800" b="1" dirty="0" smtClean="0">
                <a:solidFill>
                  <a:srgbClr val="77933C"/>
                </a:solidFill>
                <a:latin typeface="Calibri"/>
                <a:cs typeface="Calibri"/>
              </a:rPr>
              <a:t>Salud </a:t>
            </a:r>
            <a:endParaRPr lang="es-ES_tradnl" sz="2800" dirty="0">
              <a:solidFill>
                <a:srgbClr val="77933C"/>
              </a:solidFill>
              <a:latin typeface="Calibri"/>
              <a:cs typeface="Calibri"/>
            </a:endParaRPr>
          </a:p>
          <a:p>
            <a:endParaRPr lang="es-MX" sz="2800" b="1" i="1" dirty="0">
              <a:solidFill>
                <a:srgbClr val="77933C"/>
              </a:solidFill>
              <a:latin typeface="Adobe Caslon Pro"/>
            </a:endParaRPr>
          </a:p>
        </p:txBody>
      </p:sp>
      <p:pic>
        <p:nvPicPr>
          <p:cNvPr id="7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65893"/>
            <a:ext cx="765906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1560" y="1028343"/>
            <a:ext cx="828092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charset="2"/>
              <a:buChar char="q"/>
            </a:pPr>
            <a:r>
              <a:rPr lang="es-MX" sz="2400" dirty="0">
                <a:latin typeface="Calibri"/>
                <a:cs typeface="Calibri"/>
              </a:rPr>
              <a:t>Organizar y operar estrategias para la </a:t>
            </a:r>
            <a:r>
              <a:rPr lang="es-MX" sz="2400" b="1" dirty="0">
                <a:solidFill>
                  <a:srgbClr val="C00000"/>
                </a:solidFill>
                <a:latin typeface="Calibri"/>
                <a:cs typeface="Calibri"/>
              </a:rPr>
              <a:t>supervisión coordinada (SEP/SS)</a:t>
            </a:r>
            <a:r>
              <a:rPr lang="es-MX" sz="2400" dirty="0">
                <a:latin typeface="Calibri"/>
                <a:cs typeface="Calibri"/>
              </a:rPr>
              <a:t>, de las acciones del PEyS, a nivel de centros escolares</a:t>
            </a:r>
            <a:r>
              <a:rPr lang="es-MX" sz="2400" dirty="0" smtClean="0">
                <a:latin typeface="Calibri"/>
                <a:cs typeface="Calibri"/>
              </a:rPr>
              <a:t>.</a:t>
            </a:r>
          </a:p>
          <a:p>
            <a:pPr marL="342900" lvl="0" indent="-342900">
              <a:buFont typeface="Wingdings" charset="2"/>
              <a:buChar char="q"/>
            </a:pPr>
            <a:endParaRPr lang="es-ES_tradnl" sz="2400" dirty="0">
              <a:latin typeface="Calibri"/>
              <a:cs typeface="Calibri"/>
            </a:endParaRPr>
          </a:p>
          <a:p>
            <a:pPr marL="342900" lvl="0" indent="-342900">
              <a:buFont typeface="Wingdings" charset="2"/>
              <a:buChar char="q"/>
            </a:pPr>
            <a:r>
              <a:rPr lang="es-MX" sz="2400" dirty="0">
                <a:latin typeface="Calibri"/>
                <a:cs typeface="Calibri"/>
              </a:rPr>
              <a:t>Participar en la elaboración y/o actualización de </a:t>
            </a:r>
            <a:r>
              <a:rPr lang="es-MX" sz="2400" b="1" dirty="0">
                <a:solidFill>
                  <a:srgbClr val="C00000"/>
                </a:solidFill>
                <a:latin typeface="Calibri"/>
                <a:cs typeface="Calibri"/>
              </a:rPr>
              <a:t>materiales educativos de apoyo al </a:t>
            </a:r>
            <a:r>
              <a:rPr lang="es-MX" sz="2400" b="1" dirty="0" smtClean="0">
                <a:solidFill>
                  <a:srgbClr val="C00000"/>
                </a:solidFill>
                <a:latin typeface="Calibri"/>
                <a:cs typeface="Calibri"/>
              </a:rPr>
              <a:t>PEyS</a:t>
            </a:r>
          </a:p>
          <a:p>
            <a:pPr marL="342900" lvl="0" indent="-342900">
              <a:buFont typeface="Wingdings" charset="2"/>
              <a:buChar char="q"/>
            </a:pPr>
            <a:endParaRPr lang="es-ES_tradnl" sz="2400" dirty="0">
              <a:latin typeface="Calibri"/>
              <a:cs typeface="Calibri"/>
            </a:endParaRPr>
          </a:p>
          <a:p>
            <a:pPr marL="342900" lvl="0" indent="-342900">
              <a:buFont typeface="Wingdings" charset="2"/>
              <a:buChar char="q"/>
            </a:pPr>
            <a:r>
              <a:rPr lang="es-MX" sz="2400" b="1" dirty="0">
                <a:solidFill>
                  <a:srgbClr val="C00000"/>
                </a:solidFill>
                <a:latin typeface="Calibri"/>
                <a:cs typeface="Calibri"/>
              </a:rPr>
              <a:t>Integrar, validar y sistematizar la información generada </a:t>
            </a:r>
            <a:r>
              <a:rPr lang="es-MX" sz="2400" dirty="0">
                <a:latin typeface="Calibri"/>
                <a:cs typeface="Calibri"/>
              </a:rPr>
              <a:t>por las Unidades de Salud o Centros de Salud y las </a:t>
            </a:r>
            <a:r>
              <a:rPr lang="es-MX" sz="2400" b="1" dirty="0">
                <a:solidFill>
                  <a:srgbClr val="C00000"/>
                </a:solidFill>
                <a:latin typeface="Calibri"/>
                <a:cs typeface="Calibri"/>
              </a:rPr>
              <a:t>Jurisdicciones Sanitarias </a:t>
            </a:r>
            <a:r>
              <a:rPr lang="es-MX" sz="2400" dirty="0">
                <a:latin typeface="Calibri"/>
                <a:cs typeface="Calibri"/>
              </a:rPr>
              <a:t>sobre las intervenciones PEyS, con base al SIS y la supervisión. </a:t>
            </a:r>
            <a:endParaRPr lang="es-MX" sz="2400" dirty="0" smtClean="0">
              <a:latin typeface="Calibri"/>
              <a:cs typeface="Calibri"/>
            </a:endParaRPr>
          </a:p>
          <a:p>
            <a:pPr marL="342900" lvl="0" indent="-342900">
              <a:buFont typeface="Wingdings" charset="2"/>
              <a:buChar char="q"/>
            </a:pPr>
            <a:endParaRPr lang="es-MX" sz="2400" dirty="0">
              <a:latin typeface="Calibri"/>
              <a:cs typeface="Calibri"/>
            </a:endParaRPr>
          </a:p>
          <a:p>
            <a:pPr marL="342900" lvl="0" indent="-342900">
              <a:buFont typeface="Wingdings" charset="2"/>
              <a:buChar char="q"/>
            </a:pPr>
            <a:r>
              <a:rPr lang="es-MX" sz="2400" dirty="0" smtClean="0">
                <a:latin typeface="Calibri"/>
                <a:cs typeface="Calibri"/>
              </a:rPr>
              <a:t>Así </a:t>
            </a:r>
            <a:r>
              <a:rPr lang="es-MX" sz="2400" dirty="0">
                <a:latin typeface="Calibri"/>
                <a:cs typeface="Calibri"/>
              </a:rPr>
              <a:t>como </a:t>
            </a:r>
            <a:r>
              <a:rPr lang="es-MX" sz="2400" b="1" dirty="0">
                <a:solidFill>
                  <a:srgbClr val="C00000"/>
                </a:solidFill>
                <a:latin typeface="Calibri"/>
                <a:cs typeface="Calibri"/>
              </a:rPr>
              <a:t>reportar a sus autoridades superiores del avance del programa. </a:t>
            </a:r>
            <a:endParaRPr lang="es-ES_tradnl" sz="2400" b="1" dirty="0">
              <a:solidFill>
                <a:srgbClr val="C00000"/>
              </a:solidFill>
              <a:latin typeface="Calibri"/>
              <a:cs typeface="Calibri"/>
            </a:endParaRPr>
          </a:p>
          <a:p>
            <a:r>
              <a:rPr lang="es-MX" b="1" dirty="0"/>
              <a:t> </a:t>
            </a:r>
            <a:endParaRPr lang="es-ES_tradnl" dirty="0"/>
          </a:p>
          <a:p>
            <a:r>
              <a:rPr lang="es-MX" b="1" dirty="0"/>
              <a:t> 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3157460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6038"/>
            <a:ext cx="158432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3 Rectángulo"/>
          <p:cNvSpPr>
            <a:spLocks noChangeArrowheads="1"/>
          </p:cNvSpPr>
          <p:nvPr/>
        </p:nvSpPr>
        <p:spPr bwMode="auto">
          <a:xfrm>
            <a:off x="179388" y="0"/>
            <a:ext cx="50768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MX" sz="1600" b="1" dirty="0">
              <a:solidFill>
                <a:prstClr val="black"/>
              </a:solidFill>
              <a:latin typeface="Adobe Caslon Pro" pitchFamily="18" charset="0"/>
            </a:endParaRPr>
          </a:p>
          <a:p>
            <a:r>
              <a:rPr lang="es-MX" sz="2000" b="1" dirty="0" smtClean="0">
                <a:solidFill>
                  <a:srgbClr val="006600"/>
                </a:solidFill>
                <a:latin typeface="Adobe Caslon Pro" pitchFamily="18" charset="0"/>
              </a:rPr>
              <a:t>Procesos </a:t>
            </a:r>
            <a:r>
              <a:rPr lang="es-MX" sz="2000" b="1" dirty="0">
                <a:solidFill>
                  <a:srgbClr val="006600"/>
                </a:solidFill>
                <a:latin typeface="Adobe Caslon Pro" pitchFamily="18" charset="0"/>
              </a:rPr>
              <a:t>para la  Certificación </a:t>
            </a:r>
            <a:r>
              <a:rPr lang="es-MX" sz="2000" b="1" dirty="0" smtClean="0">
                <a:solidFill>
                  <a:srgbClr val="006600"/>
                </a:solidFill>
                <a:latin typeface="Adobe Caslon Pro" pitchFamily="18" charset="0"/>
              </a:rPr>
              <a:t>(Validación)</a:t>
            </a:r>
            <a:endParaRPr lang="es-MX" sz="2000" b="1" dirty="0">
              <a:solidFill>
                <a:srgbClr val="006600"/>
              </a:solidFill>
              <a:latin typeface="Adobe Caslon Pro" pitchFamily="18" charset="0"/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2141201661"/>
              </p:ext>
            </p:extLst>
          </p:nvPr>
        </p:nvGraphicFramePr>
        <p:xfrm>
          <a:off x="971600" y="1268041"/>
          <a:ext cx="756497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269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463" y="4797425"/>
            <a:ext cx="239871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1184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8" name="AutoShape 18"/>
          <p:cNvSpPr>
            <a:spLocks noChangeArrowheads="1"/>
          </p:cNvSpPr>
          <p:nvPr/>
        </p:nvSpPr>
        <p:spPr bwMode="auto">
          <a:xfrm>
            <a:off x="2123728" y="1773238"/>
            <a:ext cx="4536503" cy="4320058"/>
          </a:xfrm>
          <a:prstGeom prst="irregularSeal1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/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endParaRPr lang="es-MX"/>
          </a:p>
        </p:txBody>
      </p:sp>
      <p:pic>
        <p:nvPicPr>
          <p:cNvPr id="2561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3213100"/>
            <a:ext cx="9652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1 Rectángulo"/>
          <p:cNvSpPr>
            <a:spLocks noChangeArrowheads="1"/>
          </p:cNvSpPr>
          <p:nvPr/>
        </p:nvSpPr>
        <p:spPr bwMode="auto">
          <a:xfrm>
            <a:off x="3132138" y="2969657"/>
            <a:ext cx="237648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/>
            <a:r>
              <a:rPr lang="es-MX" sz="1600" dirty="0">
                <a:solidFill>
                  <a:srgbClr val="4D4D4D"/>
                </a:solidFill>
                <a:latin typeface="Adobe Caslon Pro"/>
              </a:rPr>
              <a:t>LA ESCUELA:</a:t>
            </a:r>
          </a:p>
          <a:p>
            <a:pPr algn="ctr" defTabSz="457200"/>
            <a:r>
              <a:rPr lang="es-MX" sz="1600" dirty="0">
                <a:solidFill>
                  <a:srgbClr val="4D4D4D"/>
                </a:solidFill>
                <a:latin typeface="Adobe Caslon Pro"/>
              </a:rPr>
              <a:t> Un espacio para mejorar el  desarrollo humano, de una sociedad más justa y </a:t>
            </a:r>
            <a:r>
              <a:rPr lang="es-MX" sz="1600" dirty="0" smtClean="0">
                <a:solidFill>
                  <a:srgbClr val="4D4D4D"/>
                </a:solidFill>
                <a:latin typeface="Adobe Caslon Pro"/>
              </a:rPr>
              <a:t>con màs momentos de felicidad</a:t>
            </a:r>
            <a:endParaRPr lang="es-MX" sz="1600" dirty="0">
              <a:solidFill>
                <a:srgbClr val="4D4D4D"/>
              </a:solidFill>
              <a:latin typeface="Adobe Caslon Pro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468313" y="5998929"/>
            <a:ext cx="8353425" cy="12464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s-MX" sz="2200" i="1" dirty="0">
                <a:solidFill>
                  <a:srgbClr val="4D4D4D"/>
                </a:solidFill>
                <a:latin typeface="Adobe Caslon Pro"/>
                <a:ea typeface="MS PGothic" pitchFamily="34" charset="-128"/>
              </a:rPr>
              <a:t>Identificar</a:t>
            </a:r>
            <a:r>
              <a:rPr lang="es-MX" sz="2200" b="1" i="1" dirty="0">
                <a:solidFill>
                  <a:srgbClr val="FF0000"/>
                </a:solidFill>
                <a:latin typeface="Adobe Caslon Pro"/>
                <a:ea typeface="MS PGothic" pitchFamily="34" charset="-128"/>
              </a:rPr>
              <a:t> </a:t>
            </a:r>
            <a:r>
              <a:rPr lang="es-MX" sz="2200" b="1" i="1" dirty="0">
                <a:solidFill>
                  <a:srgbClr val="C0504D"/>
                </a:solidFill>
                <a:latin typeface="Adobe Caslon Pro"/>
                <a:ea typeface="MS PGothic" pitchFamily="34" charset="-128"/>
              </a:rPr>
              <a:t>QUÉ SE DESEA y EMPRENDER EL CAMINO </a:t>
            </a:r>
            <a:r>
              <a:rPr lang="es-MX" sz="2200" i="1" dirty="0">
                <a:solidFill>
                  <a:srgbClr val="C0504D"/>
                </a:solidFill>
                <a:latin typeface="Adobe Caslon Pro"/>
                <a:ea typeface="MS PGothic" pitchFamily="34" charset="-128"/>
              </a:rPr>
              <a:t>a</a:t>
            </a:r>
            <a:r>
              <a:rPr lang="es-MX" sz="2200" i="1" dirty="0">
                <a:solidFill>
                  <a:srgbClr val="333333"/>
                </a:solidFill>
                <a:latin typeface="Adobe Caslon Pro"/>
                <a:ea typeface="MS PGothic" pitchFamily="34" charset="-128"/>
              </a:rPr>
              <a:t> lo que se desea</a:t>
            </a:r>
          </a:p>
          <a:p>
            <a:pPr algn="ctr"/>
            <a:endParaRPr lang="es-MX" sz="900" i="1" dirty="0">
              <a:solidFill>
                <a:srgbClr val="5F5F5F"/>
              </a:solidFill>
              <a:latin typeface="Adobe Caslon Pro"/>
              <a:ea typeface="MS PGothic" pitchFamily="34" charset="-128"/>
            </a:endParaRPr>
          </a:p>
          <a:p>
            <a:pPr>
              <a:buFont typeface="Wingdings" pitchFamily="2" charset="2"/>
              <a:buChar char="ü"/>
            </a:pPr>
            <a:endParaRPr lang="es-MX" sz="2200" b="1" u="sng" dirty="0">
              <a:solidFill>
                <a:srgbClr val="FF0000"/>
              </a:solidFill>
              <a:latin typeface="Adobe Caslon Pro"/>
              <a:ea typeface="MS PGothic" pitchFamily="34" charset="-128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4300" y="1268760"/>
            <a:ext cx="935038" cy="671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87675" y="1268760"/>
            <a:ext cx="841375" cy="710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88125" y="3141663"/>
            <a:ext cx="10096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40650" y="3141663"/>
            <a:ext cx="90487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1 Imagen" descr="logo escuela y salud-2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85113" y="6081713"/>
            <a:ext cx="1258887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5148263" y="1773238"/>
            <a:ext cx="3708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s-MX" sz="2000" dirty="0">
                <a:solidFill>
                  <a:srgbClr val="333333"/>
                </a:solidFill>
                <a:latin typeface="Adobe Caslon Pro"/>
              </a:rPr>
              <a:t>Acceso a: </a:t>
            </a:r>
            <a:r>
              <a:rPr lang="es-MX" sz="2000" dirty="0" smtClean="0">
                <a:solidFill>
                  <a:srgbClr val="333333"/>
                </a:solidFill>
                <a:latin typeface="Adobe Caslon Pro"/>
              </a:rPr>
              <a:t>alimentación</a:t>
            </a:r>
            <a:r>
              <a:rPr lang="es-MX" sz="2000" dirty="0">
                <a:solidFill>
                  <a:srgbClr val="333333"/>
                </a:solidFill>
                <a:latin typeface="Adobe Caslon Pro"/>
              </a:rPr>
              <a:t>, vivienda, </a:t>
            </a:r>
            <a:r>
              <a:rPr lang="es-MX" sz="2000" dirty="0" smtClean="0">
                <a:solidFill>
                  <a:srgbClr val="333333"/>
                </a:solidFill>
                <a:latin typeface="Adobe Caslon Pro"/>
              </a:rPr>
              <a:t>educación</a:t>
            </a:r>
            <a:r>
              <a:rPr lang="es-MX" sz="2000" dirty="0">
                <a:solidFill>
                  <a:srgbClr val="333333"/>
                </a:solidFill>
                <a:latin typeface="Adobe Caslon Pro"/>
              </a:rPr>
              <a:t>, </a:t>
            </a:r>
            <a:r>
              <a:rPr lang="es-MX" sz="2000" dirty="0" smtClean="0">
                <a:solidFill>
                  <a:srgbClr val="5F5F5F"/>
                </a:solidFill>
                <a:latin typeface="Arial"/>
              </a:rPr>
              <a:t>…</a:t>
            </a:r>
            <a:r>
              <a:rPr lang="es-MX" sz="2000" dirty="0" smtClean="0">
                <a:solidFill>
                  <a:srgbClr val="5F5F5F"/>
                </a:solidFill>
                <a:latin typeface="Adobe Caslon Pro"/>
              </a:rPr>
              <a:t>.</a:t>
            </a:r>
            <a:endParaRPr lang="es-MX" sz="2000" dirty="0">
              <a:solidFill>
                <a:srgbClr val="5F5F5F"/>
              </a:solidFill>
              <a:latin typeface="Adobe Caslon Pro"/>
            </a:endParaRPr>
          </a:p>
        </p:txBody>
      </p:sp>
      <p:sp>
        <p:nvSpPr>
          <p:cNvPr id="25612" name="Rectangle 12"/>
          <p:cNvSpPr>
            <a:spLocks noChangeArrowheads="1"/>
          </p:cNvSpPr>
          <p:nvPr/>
        </p:nvSpPr>
        <p:spPr bwMode="auto">
          <a:xfrm>
            <a:off x="0" y="1844675"/>
            <a:ext cx="25923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s-MX" sz="2000" dirty="0">
                <a:solidFill>
                  <a:srgbClr val="5F5F5F"/>
                </a:solidFill>
                <a:latin typeface="Adobe Caslon Pro"/>
              </a:rPr>
              <a:t>Conocer el ambiente, la sociedad y </a:t>
            </a:r>
            <a:r>
              <a:rPr lang="es-MX" sz="2000" dirty="0" smtClean="0">
                <a:solidFill>
                  <a:srgbClr val="5F5F5F"/>
                </a:solidFill>
                <a:latin typeface="Adobe Caslon Pro"/>
              </a:rPr>
              <a:t>así mismo</a:t>
            </a:r>
            <a:endParaRPr lang="es-ES" sz="2000" dirty="0">
              <a:solidFill>
                <a:srgbClr val="5F5F5F"/>
              </a:solidFill>
              <a:latin typeface="Adobe Caslon Pro"/>
            </a:endParaRP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5940425" y="4573577"/>
            <a:ext cx="28082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s-MX" sz="2000" dirty="0">
                <a:solidFill>
                  <a:srgbClr val="333333"/>
                </a:solidFill>
                <a:latin typeface="Adobe Caslon Pro"/>
              </a:rPr>
              <a:t>Identificar talentos y fortalezas para cultivarlos</a:t>
            </a:r>
            <a:endParaRPr lang="es-ES" sz="2000" dirty="0">
              <a:solidFill>
                <a:srgbClr val="333333"/>
              </a:solidFill>
              <a:latin typeface="Adobe Caslon Pro"/>
            </a:endParaRPr>
          </a:p>
        </p:txBody>
      </p:sp>
      <p:sp>
        <p:nvSpPr>
          <p:cNvPr id="25614" name="Rectangle 14"/>
          <p:cNvSpPr>
            <a:spLocks noChangeArrowheads="1"/>
          </p:cNvSpPr>
          <p:nvPr/>
        </p:nvSpPr>
        <p:spPr bwMode="auto">
          <a:xfrm>
            <a:off x="179512" y="4809346"/>
            <a:ext cx="25209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s-MX" sz="2000" dirty="0">
                <a:solidFill>
                  <a:srgbClr val="5F5F5F"/>
                </a:solidFill>
                <a:latin typeface="Adobe Caslon Pro" pitchFamily="18" charset="0"/>
              </a:rPr>
              <a:t>Evaluar el entorno y actuar sobre él</a:t>
            </a:r>
          </a:p>
        </p:txBody>
      </p:sp>
      <p:pic>
        <p:nvPicPr>
          <p:cNvPr id="25615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331913" y="3213100"/>
            <a:ext cx="863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20" name="Rectangle 20"/>
          <p:cNvSpPr>
            <a:spLocks noChangeArrowheads="1"/>
          </p:cNvSpPr>
          <p:nvPr/>
        </p:nvSpPr>
        <p:spPr bwMode="auto">
          <a:xfrm>
            <a:off x="107950" y="116632"/>
            <a:ext cx="597693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MX" sz="2800" b="1" i="1" dirty="0" smtClean="0">
                <a:solidFill>
                  <a:srgbClr val="008000"/>
                </a:solidFill>
                <a:latin typeface="Adobe Caslon Pro"/>
              </a:rPr>
              <a:t>Escuela: Desarrollo de conocimientos y capacidades</a:t>
            </a:r>
            <a:endParaRPr lang="es-ES" sz="2800" b="1" i="1" dirty="0">
              <a:solidFill>
                <a:srgbClr val="008000"/>
              </a:solidFill>
              <a:latin typeface="Adobe Caslon Pro"/>
            </a:endParaRPr>
          </a:p>
        </p:txBody>
      </p:sp>
      <p:pic>
        <p:nvPicPr>
          <p:cNvPr id="17" name="1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5843588"/>
            <a:ext cx="765906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84214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4450"/>
            <a:ext cx="15843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3 Rectángulo"/>
          <p:cNvSpPr>
            <a:spLocks noChangeArrowheads="1"/>
          </p:cNvSpPr>
          <p:nvPr/>
        </p:nvSpPr>
        <p:spPr bwMode="auto">
          <a:xfrm>
            <a:off x="323528" y="0"/>
            <a:ext cx="288131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MX" sz="2000" b="1" dirty="0">
              <a:solidFill>
                <a:prstClr val="black"/>
              </a:solidFill>
              <a:latin typeface="Adobe Caslon Pro" pitchFamily="18" charset="0"/>
            </a:endParaRPr>
          </a:p>
          <a:p>
            <a:endParaRPr lang="es-MX" sz="2000" b="1" dirty="0">
              <a:solidFill>
                <a:prstClr val="black"/>
              </a:solidFill>
              <a:latin typeface="Adobe Caslon Pro" pitchFamily="18" charset="0"/>
            </a:endParaRPr>
          </a:p>
          <a:p>
            <a:r>
              <a:rPr lang="es-MX" sz="2000" b="1" dirty="0">
                <a:solidFill>
                  <a:srgbClr val="006600"/>
                </a:solidFill>
                <a:latin typeface="Adobe Caslon Pro" pitchFamily="18" charset="0"/>
              </a:rPr>
              <a:t>Finalidad/Principio</a:t>
            </a:r>
          </a:p>
          <a:p>
            <a:endParaRPr lang="es-MX" sz="2000" b="1" dirty="0">
              <a:solidFill>
                <a:srgbClr val="006600"/>
              </a:solidFill>
              <a:latin typeface="Adobe Caslon Pro" pitchFamily="18" charset="0"/>
            </a:endParaRPr>
          </a:p>
        </p:txBody>
      </p:sp>
      <p:sp>
        <p:nvSpPr>
          <p:cNvPr id="10244" name="Text Box 18"/>
          <p:cNvSpPr txBox="1">
            <a:spLocks noChangeArrowheads="1"/>
          </p:cNvSpPr>
          <p:nvPr/>
        </p:nvSpPr>
        <p:spPr bwMode="auto">
          <a:xfrm>
            <a:off x="684213" y="1268413"/>
            <a:ext cx="7991475" cy="830997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MX" sz="2400" b="1" dirty="0" smtClean="0">
                <a:solidFill>
                  <a:prstClr val="white"/>
                </a:solidFill>
                <a:latin typeface="Adobe Caslon Pro" pitchFamily="18" charset="0"/>
              </a:rPr>
              <a:t>Certificación (Validación) de Escuelas como Promotoras de la Salud</a:t>
            </a:r>
            <a:endParaRPr lang="es-ES" sz="2400" b="1" dirty="0" smtClean="0">
              <a:solidFill>
                <a:prstClr val="white"/>
              </a:solidFill>
              <a:latin typeface="Adobe Caslon Pro" pitchFamily="18" charset="0"/>
            </a:endParaRPr>
          </a:p>
        </p:txBody>
      </p:sp>
      <p:sp>
        <p:nvSpPr>
          <p:cNvPr id="6154" name="Text Box 28"/>
          <p:cNvSpPr txBox="1">
            <a:spLocks noChangeArrowheads="1"/>
          </p:cNvSpPr>
          <p:nvPr/>
        </p:nvSpPr>
        <p:spPr bwMode="auto">
          <a:xfrm>
            <a:off x="5580063" y="1773238"/>
            <a:ext cx="3095625" cy="486251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MX" sz="2000" b="1" dirty="0" smtClean="0">
                <a:solidFill>
                  <a:prstClr val="black"/>
                </a:solidFill>
                <a:latin typeface="Garamond" pitchFamily="18" charset="0"/>
              </a:rPr>
              <a:t>Indicadores actuales del </a:t>
            </a:r>
            <a:r>
              <a:rPr lang="es-MX" sz="2000" b="1" dirty="0" err="1" smtClean="0">
                <a:solidFill>
                  <a:prstClr val="black"/>
                </a:solidFill>
                <a:latin typeface="Garamond" pitchFamily="18" charset="0"/>
              </a:rPr>
              <a:t>PEyS</a:t>
            </a:r>
            <a:r>
              <a:rPr lang="es-MX" sz="2000" b="1" dirty="0" smtClean="0">
                <a:solidFill>
                  <a:prstClr val="black"/>
                </a:solidFill>
                <a:latin typeface="Garamond" pitchFamily="18" charset="0"/>
              </a:rPr>
              <a:t>: </a:t>
            </a:r>
          </a:p>
          <a:p>
            <a:pPr algn="ctr" eaLnBrk="1" hangingPunct="1">
              <a:spcBef>
                <a:spcPct val="50000"/>
              </a:spcBef>
              <a:defRPr/>
            </a:pPr>
            <a:endParaRPr lang="es-MX" sz="2000" b="1" dirty="0" smtClean="0">
              <a:solidFill>
                <a:prstClr val="black"/>
              </a:solidFill>
              <a:latin typeface="Garamond" pitchFamily="18" charset="0"/>
            </a:endParaRPr>
          </a:p>
          <a:p>
            <a:pPr algn="just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s-MX" sz="2000" b="1" dirty="0" smtClean="0">
                <a:solidFill>
                  <a:prstClr val="black"/>
                </a:solidFill>
                <a:latin typeface="Garamond" pitchFamily="18" charset="0"/>
              </a:rPr>
              <a:t>Escuelas incorporadas al programa.</a:t>
            </a:r>
          </a:p>
          <a:p>
            <a:pPr algn="just" eaLnBrk="1" hangingPunct="1">
              <a:spcBef>
                <a:spcPct val="50000"/>
              </a:spcBef>
              <a:buFontTx/>
              <a:buChar char="•"/>
              <a:defRPr/>
            </a:pPr>
            <a:endParaRPr lang="es-MX" sz="2000" b="1" dirty="0" smtClean="0">
              <a:solidFill>
                <a:prstClr val="black"/>
              </a:solidFill>
              <a:latin typeface="Garamond" pitchFamily="18" charset="0"/>
            </a:endParaRPr>
          </a:p>
          <a:p>
            <a:pPr algn="just" eaLnBrk="1" hangingPunct="1">
              <a:spcBef>
                <a:spcPct val="50000"/>
              </a:spcBef>
              <a:defRPr/>
            </a:pPr>
            <a:r>
              <a:rPr lang="es-MX" sz="2000" b="1" dirty="0">
                <a:solidFill>
                  <a:prstClr val="black"/>
                </a:solidFill>
                <a:latin typeface="Garamond" pitchFamily="18" charset="0"/>
              </a:rPr>
              <a:t>Escuela en proceso de </a:t>
            </a:r>
            <a:r>
              <a:rPr lang="es-MX" sz="2000" b="1" dirty="0" smtClean="0">
                <a:solidFill>
                  <a:prstClr val="black"/>
                </a:solidFill>
                <a:latin typeface="Garamond" pitchFamily="18" charset="0"/>
              </a:rPr>
              <a:t>certificación (acreditación).</a:t>
            </a:r>
            <a:endParaRPr lang="es-MX" sz="2000" b="1" dirty="0">
              <a:solidFill>
                <a:prstClr val="black"/>
              </a:solidFill>
              <a:latin typeface="Garamond" pitchFamily="18" charset="0"/>
            </a:endParaRPr>
          </a:p>
          <a:p>
            <a:pPr algn="just" eaLnBrk="1" hangingPunct="1">
              <a:spcBef>
                <a:spcPct val="50000"/>
              </a:spcBef>
              <a:defRPr/>
            </a:pPr>
            <a:endParaRPr lang="es-ES" sz="2000" b="1" dirty="0" smtClean="0">
              <a:solidFill>
                <a:prstClr val="black"/>
              </a:solidFill>
              <a:latin typeface="Garamond" pitchFamily="18" charset="0"/>
            </a:endParaRPr>
          </a:p>
          <a:p>
            <a:pPr algn="just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s-MX" sz="2400" b="1" dirty="0" smtClean="0">
                <a:solidFill>
                  <a:prstClr val="black"/>
                </a:solidFill>
                <a:latin typeface="Garamond" pitchFamily="18" charset="0"/>
              </a:rPr>
              <a:t>Escuela certificada (acreditada).</a:t>
            </a: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660793838"/>
              </p:ext>
            </p:extLst>
          </p:nvPr>
        </p:nvGraphicFramePr>
        <p:xfrm>
          <a:off x="179512" y="2060848"/>
          <a:ext cx="5112568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136392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494380"/>
              </p:ext>
            </p:extLst>
          </p:nvPr>
        </p:nvGraphicFramePr>
        <p:xfrm>
          <a:off x="323849" y="947738"/>
          <a:ext cx="8424614" cy="554513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3486"/>
                <a:gridCol w="4049817"/>
                <a:gridCol w="1331311"/>
              </a:tblGrid>
              <a:tr h="825872"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/>
                        <a:t>Criterio /</a:t>
                      </a:r>
                      <a:r>
                        <a:rPr lang="es-MX" sz="1800" baseline="0" dirty="0" smtClean="0"/>
                        <a:t> Eje de Acción</a:t>
                      </a:r>
                      <a:endParaRPr lang="es-MX" sz="1800" dirty="0"/>
                    </a:p>
                  </a:txBody>
                  <a:tcPr marL="91442" marR="9144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i="1" dirty="0" smtClean="0"/>
                        <a:t>Componente</a:t>
                      </a:r>
                      <a:r>
                        <a:rPr lang="es-MX" sz="1800" i="1" baseline="0" dirty="0" smtClean="0"/>
                        <a:t> Promoción Salud</a:t>
                      </a:r>
                      <a:endParaRPr lang="es-MX" sz="1800" i="1" dirty="0"/>
                    </a:p>
                  </a:txBody>
                  <a:tcPr marL="91442" marR="9144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/>
                        <a:t>No.</a:t>
                      </a:r>
                      <a:r>
                        <a:rPr lang="es-MX" sz="1800" baseline="0" dirty="0" smtClean="0"/>
                        <a:t> Criterios</a:t>
                      </a:r>
                      <a:endParaRPr lang="es-MX" sz="1800" dirty="0"/>
                    </a:p>
                  </a:txBody>
                  <a:tcPr marL="91442" marR="91442" marT="45724" marB="45724" anchor="ctr"/>
                </a:tc>
              </a:tr>
              <a:tr h="1533761">
                <a:tc>
                  <a:txBody>
                    <a:bodyPr/>
                    <a:lstStyle/>
                    <a:p>
                      <a:pPr algn="l"/>
                      <a:r>
                        <a:rPr lang="es-MX" sz="1800" dirty="0" smtClean="0"/>
                        <a:t>1. Coordinación Intersectorial SEP-SALUD y Participación Social</a:t>
                      </a:r>
                    </a:p>
                    <a:p>
                      <a:pPr algn="l"/>
                      <a:endParaRPr lang="es-MX" sz="1800" b="1" dirty="0"/>
                    </a:p>
                  </a:txBody>
                  <a:tcPr marL="91442" marR="9144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i="1" dirty="0" smtClean="0"/>
                        <a:t>Participación social en y para la escuela</a:t>
                      </a:r>
                    </a:p>
                    <a:p>
                      <a:pPr algn="ctr"/>
                      <a:endParaRPr lang="es-MX" sz="1800" i="1" dirty="0"/>
                    </a:p>
                  </a:txBody>
                  <a:tcPr marL="91442" marR="9144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/>
                        <a:t>3</a:t>
                      </a:r>
                      <a:endParaRPr lang="es-MX" sz="2400" b="1" dirty="0"/>
                    </a:p>
                  </a:txBody>
                  <a:tcPr marL="91442" marR="91442" marT="45724" marB="45724" anchor="ctr"/>
                </a:tc>
              </a:tr>
              <a:tr h="15337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dirty="0" smtClean="0"/>
                        <a:t>2. Educación para la salud y desarrollo de competencias</a:t>
                      </a:r>
                      <a:endParaRPr lang="es-MX" sz="1800" b="1" dirty="0"/>
                    </a:p>
                  </a:txBody>
                  <a:tcPr marL="91442" marR="91442" marT="45724" marB="45724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i="1" dirty="0" smtClean="0"/>
                        <a:t>Educación para la salud y desarrollo de competencias para la modificación de los determinantes de la salud</a:t>
                      </a:r>
                      <a:endParaRPr lang="es-MX" sz="1800" i="1" dirty="0"/>
                    </a:p>
                  </a:txBody>
                  <a:tcPr marL="91442" marR="9144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/>
                        <a:t>5</a:t>
                      </a:r>
                      <a:endParaRPr lang="es-MX" sz="2400" b="1" dirty="0"/>
                    </a:p>
                  </a:txBody>
                  <a:tcPr marL="91442" marR="91442" marT="45724" marB="45724" anchor="ctr"/>
                </a:tc>
              </a:tr>
              <a:tr h="825872">
                <a:tc>
                  <a:txBody>
                    <a:bodyPr/>
                    <a:lstStyle/>
                    <a:p>
                      <a:pPr algn="l"/>
                      <a:r>
                        <a:rPr lang="es-MX" sz="1800" dirty="0" smtClean="0"/>
                        <a:t>3.Acceso a los servicios de salud</a:t>
                      </a:r>
                      <a:endParaRPr lang="es-MX" sz="1800" b="1" dirty="0" smtClean="0"/>
                    </a:p>
                  </a:txBody>
                  <a:tcPr marL="91442" marR="9144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i="1" dirty="0" smtClean="0"/>
                        <a:t>Reorientación de los Servicios de Salud</a:t>
                      </a:r>
                      <a:endParaRPr lang="es-MX" sz="1800" i="1" dirty="0"/>
                    </a:p>
                  </a:txBody>
                  <a:tcPr marL="91442" marR="9144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0" dirty="0" smtClean="0"/>
                        <a:t>5</a:t>
                      </a:r>
                      <a:endParaRPr lang="es-MX" sz="2400" b="1" dirty="0"/>
                    </a:p>
                  </a:txBody>
                  <a:tcPr marL="91442" marR="91442" marT="45724" marB="45724" anchor="ctr"/>
                </a:tc>
              </a:tr>
              <a:tr h="8258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dirty="0" smtClean="0"/>
                        <a:t>4.Creación de entornos favorables a la salud</a:t>
                      </a:r>
                      <a:endParaRPr lang="es-MX" sz="1800" b="1" dirty="0"/>
                    </a:p>
                  </a:txBody>
                  <a:tcPr marL="91442" marR="91442" marT="45724" marB="45724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i="1" dirty="0" smtClean="0"/>
                        <a:t>Construcción de políticas públicas para la salud-abogacía.</a:t>
                      </a:r>
                      <a:endParaRPr lang="es-MX" sz="1800" i="1" dirty="0"/>
                    </a:p>
                  </a:txBody>
                  <a:tcPr marL="91442" marR="9144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0" dirty="0" smtClean="0"/>
                        <a:t>5</a:t>
                      </a:r>
                      <a:endParaRPr lang="es-MX" sz="2400" b="1" dirty="0"/>
                    </a:p>
                  </a:txBody>
                  <a:tcPr marL="91442" marR="91442" marT="45724" marB="45724" anchor="ctr"/>
                </a:tc>
              </a:tr>
            </a:tbl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323850" y="303213"/>
            <a:ext cx="738028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MX" sz="2000" b="1" dirty="0">
                <a:solidFill>
                  <a:srgbClr val="336600"/>
                </a:solidFill>
                <a:latin typeface="Adobe Caslon Pro"/>
              </a:rPr>
              <a:t>Escuelas Promotoras de la Salud</a:t>
            </a:r>
          </a:p>
        </p:txBody>
      </p:sp>
    </p:spTree>
    <p:extLst>
      <p:ext uri="{BB962C8B-B14F-4D97-AF65-F5344CB8AC3E}">
        <p14:creationId xmlns:p14="http://schemas.microsoft.com/office/powerpoint/2010/main" val="13200514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404676"/>
              </p:ext>
            </p:extLst>
          </p:nvPr>
        </p:nvGraphicFramePr>
        <p:xfrm>
          <a:off x="323849" y="947738"/>
          <a:ext cx="8424614" cy="554513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3486"/>
                <a:gridCol w="4049817"/>
                <a:gridCol w="1331311"/>
              </a:tblGrid>
              <a:tr h="825872"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/>
                        <a:t>Criterio /</a:t>
                      </a:r>
                      <a:r>
                        <a:rPr lang="es-MX" sz="1800" baseline="0" dirty="0" smtClean="0"/>
                        <a:t> Eje de Acción</a:t>
                      </a:r>
                      <a:endParaRPr lang="es-MX" sz="1800" dirty="0"/>
                    </a:p>
                  </a:txBody>
                  <a:tcPr marL="91442" marR="9144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i="1" dirty="0" smtClean="0"/>
                        <a:t>Componente</a:t>
                      </a:r>
                      <a:r>
                        <a:rPr lang="es-MX" sz="1800" i="1" baseline="0" dirty="0" smtClean="0"/>
                        <a:t> Promoción Salud</a:t>
                      </a:r>
                      <a:endParaRPr lang="es-MX" sz="1800" i="1" dirty="0"/>
                    </a:p>
                  </a:txBody>
                  <a:tcPr marL="91442" marR="9144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/>
                        <a:t>No.</a:t>
                      </a:r>
                      <a:r>
                        <a:rPr lang="es-MX" sz="1800" baseline="0" dirty="0" smtClean="0"/>
                        <a:t> Criterios</a:t>
                      </a:r>
                      <a:endParaRPr lang="es-MX" sz="1800" dirty="0"/>
                    </a:p>
                  </a:txBody>
                  <a:tcPr marL="91442" marR="91442" marT="45724" marB="45724" anchor="ctr"/>
                </a:tc>
              </a:tr>
              <a:tr h="1533761">
                <a:tc>
                  <a:txBody>
                    <a:bodyPr/>
                    <a:lstStyle/>
                    <a:p>
                      <a:pPr algn="l"/>
                      <a:r>
                        <a:rPr lang="es-MX" sz="1800" dirty="0" smtClean="0"/>
                        <a:t>1. Coordinación Intersectorial SEP-SALUD y Participación Social</a:t>
                      </a:r>
                    </a:p>
                    <a:p>
                      <a:pPr algn="l"/>
                      <a:endParaRPr lang="es-MX" sz="1800" b="1" dirty="0"/>
                    </a:p>
                  </a:txBody>
                  <a:tcPr marL="91442" marR="9144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i="1" dirty="0" smtClean="0"/>
                        <a:t>Participación social en y para la escuela</a:t>
                      </a:r>
                    </a:p>
                    <a:p>
                      <a:pPr algn="ctr"/>
                      <a:endParaRPr lang="es-MX" sz="1800" i="1" dirty="0"/>
                    </a:p>
                  </a:txBody>
                  <a:tcPr marL="91442" marR="9144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/>
                        <a:t>2</a:t>
                      </a:r>
                    </a:p>
                    <a:p>
                      <a:pPr algn="ctr"/>
                      <a:endParaRPr lang="es-MX" sz="2400" b="1" dirty="0"/>
                    </a:p>
                  </a:txBody>
                  <a:tcPr marL="91442" marR="91442" marT="45724" marB="45724" anchor="ctr"/>
                </a:tc>
              </a:tr>
              <a:tr h="15337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dirty="0" smtClean="0"/>
                        <a:t>2. Educación para la salud y desarrollo de competencias</a:t>
                      </a:r>
                      <a:endParaRPr lang="es-MX" sz="1800" b="1" dirty="0"/>
                    </a:p>
                  </a:txBody>
                  <a:tcPr marL="91442" marR="91442" marT="45724" marB="45724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i="1" dirty="0" smtClean="0"/>
                        <a:t>Educación para la salud y desarrollo de competencias para la modificación de los determinantes de la salud</a:t>
                      </a:r>
                      <a:endParaRPr lang="es-MX" sz="1800" i="1" dirty="0"/>
                    </a:p>
                  </a:txBody>
                  <a:tcPr marL="91442" marR="9144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/>
                        <a:t>4</a:t>
                      </a:r>
                      <a:endParaRPr lang="es-MX" sz="2400" b="1" dirty="0"/>
                    </a:p>
                  </a:txBody>
                  <a:tcPr marL="91442" marR="91442" marT="45724" marB="45724" anchor="ctr"/>
                </a:tc>
              </a:tr>
              <a:tr h="825872">
                <a:tc>
                  <a:txBody>
                    <a:bodyPr/>
                    <a:lstStyle/>
                    <a:p>
                      <a:pPr algn="l"/>
                      <a:r>
                        <a:rPr lang="es-MX" sz="1800" dirty="0" smtClean="0"/>
                        <a:t>3.Acceso a los servicios de salud</a:t>
                      </a:r>
                      <a:endParaRPr lang="es-MX" sz="1800" b="1" dirty="0" smtClean="0"/>
                    </a:p>
                  </a:txBody>
                  <a:tcPr marL="91442" marR="9144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i="1" dirty="0" smtClean="0"/>
                        <a:t>Reorientación de los Servicios de Salud</a:t>
                      </a:r>
                      <a:endParaRPr lang="es-MX" sz="1800" i="1" dirty="0"/>
                    </a:p>
                  </a:txBody>
                  <a:tcPr marL="91442" marR="9144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0" dirty="0" smtClean="0"/>
                        <a:t>4</a:t>
                      </a:r>
                      <a:endParaRPr lang="es-MX" sz="2400" b="1" dirty="0"/>
                    </a:p>
                  </a:txBody>
                  <a:tcPr marL="91442" marR="91442" marT="45724" marB="45724" anchor="ctr"/>
                </a:tc>
              </a:tr>
              <a:tr h="8258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dirty="0" smtClean="0"/>
                        <a:t>4.Creación de entornos favorables a la salud</a:t>
                      </a:r>
                      <a:endParaRPr lang="es-MX" sz="1800" b="1" dirty="0"/>
                    </a:p>
                  </a:txBody>
                  <a:tcPr marL="91442" marR="91442" marT="45724" marB="45724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i="1" dirty="0" smtClean="0"/>
                        <a:t>Construcción de políticas públicas para la salud-abogacía.</a:t>
                      </a:r>
                      <a:endParaRPr lang="es-MX" sz="1800" i="1" dirty="0"/>
                    </a:p>
                  </a:txBody>
                  <a:tcPr marL="91442" marR="9144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0" dirty="0" smtClean="0"/>
                        <a:t>4</a:t>
                      </a:r>
                      <a:endParaRPr lang="es-MX" sz="2400" b="1" dirty="0"/>
                    </a:p>
                  </a:txBody>
                  <a:tcPr marL="91442" marR="91442" marT="45724" marB="45724" anchor="ctr"/>
                </a:tc>
              </a:tr>
            </a:tbl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323850" y="325438"/>
            <a:ext cx="738028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MX" sz="2000" b="1" dirty="0">
                <a:solidFill>
                  <a:srgbClr val="336600"/>
                </a:solidFill>
                <a:latin typeface="Adobe Caslon Pro"/>
              </a:rPr>
              <a:t>Izamiento de Bandera Blanca</a:t>
            </a:r>
          </a:p>
        </p:txBody>
      </p:sp>
    </p:spTree>
    <p:extLst>
      <p:ext uri="{BB962C8B-B14F-4D97-AF65-F5344CB8AC3E}">
        <p14:creationId xmlns:p14="http://schemas.microsoft.com/office/powerpoint/2010/main" val="16389041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68425" y="188913"/>
            <a:ext cx="7667625" cy="77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es-ES" sz="4000" b="1" i="1">
                <a:latin typeface="Calibri" charset="0"/>
                <a:ea typeface="ＭＳ Ｐゴシック" charset="0"/>
              </a:rPr>
              <a:t/>
            </a:r>
            <a:br>
              <a:rPr lang="es-ES" sz="4000" b="1" i="1">
                <a:latin typeface="Calibri" charset="0"/>
                <a:ea typeface="ＭＳ Ｐゴシック" charset="0"/>
              </a:rPr>
            </a:br>
            <a:endParaRPr lang="es-ES" sz="2800" b="1" i="1">
              <a:solidFill>
                <a:srgbClr val="FF6600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114690" name="Rectangle 4"/>
          <p:cNvSpPr>
            <a:spLocks noChangeArrowheads="1"/>
          </p:cNvSpPr>
          <p:nvPr/>
        </p:nvSpPr>
        <p:spPr bwMode="auto">
          <a:xfrm>
            <a:off x="900113" y="441325"/>
            <a:ext cx="64658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es-MX" sz="2800">
                <a:solidFill>
                  <a:schemeClr val="tx2"/>
                </a:solidFill>
              </a:rPr>
              <a:t/>
            </a:r>
            <a:br>
              <a:rPr lang="es-MX" sz="2800">
                <a:solidFill>
                  <a:schemeClr val="tx2"/>
                </a:solidFill>
              </a:rPr>
            </a:br>
            <a:r>
              <a:rPr lang="es-MX" sz="2800">
                <a:solidFill>
                  <a:schemeClr val="tx2"/>
                </a:solidFill>
              </a:rPr>
              <a:t/>
            </a:r>
            <a:br>
              <a:rPr lang="es-MX" sz="2800">
                <a:solidFill>
                  <a:schemeClr val="tx2"/>
                </a:solidFill>
              </a:rPr>
            </a:br>
            <a:endParaRPr lang="es-ES" sz="2800">
              <a:solidFill>
                <a:schemeClr val="tx2"/>
              </a:solidFill>
            </a:endParaRPr>
          </a:p>
        </p:txBody>
      </p:sp>
      <p:sp>
        <p:nvSpPr>
          <p:cNvPr id="11469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536" y="115888"/>
            <a:ext cx="6768752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s-ES" sz="2800" dirty="0">
                <a:solidFill>
                  <a:srgbClr val="FF6600"/>
                </a:solidFill>
                <a:latin typeface="Calibri" charset="0"/>
                <a:ea typeface="ＭＳ Ｐゴシック" charset="0"/>
              </a:rPr>
              <a:t>Certificación </a:t>
            </a:r>
            <a:r>
              <a:rPr lang="es-ES" sz="2800" dirty="0" smtClean="0">
                <a:solidFill>
                  <a:srgbClr val="FF6600"/>
                </a:solidFill>
                <a:latin typeface="Calibri" charset="0"/>
                <a:ea typeface="ＭＳ Ｐゴシック" charset="0"/>
              </a:rPr>
              <a:t>(Validación) de </a:t>
            </a:r>
            <a:r>
              <a:rPr lang="es-ES" sz="2800" dirty="0">
                <a:solidFill>
                  <a:srgbClr val="FF6600"/>
                </a:solidFill>
                <a:latin typeface="Calibri" charset="0"/>
                <a:ea typeface="ＭＳ Ｐゴシック" charset="0"/>
              </a:rPr>
              <a:t>Escuelas como Promotoras de la Salud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s-ES" sz="2800" dirty="0">
              <a:solidFill>
                <a:srgbClr val="FF6600"/>
              </a:solidFill>
              <a:latin typeface="Calibri" charset="0"/>
              <a:ea typeface="ＭＳ Ｐゴシック" charset="0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s-MX" sz="2400" i="1" dirty="0">
                <a:latin typeface="Calibri" charset="0"/>
                <a:ea typeface="ＭＳ Ｐゴシック" charset="0"/>
              </a:rPr>
              <a:t>i.	</a:t>
            </a:r>
            <a:r>
              <a:rPr lang="es-MX" sz="2400" b="1" dirty="0">
                <a:latin typeface="Calibri" charset="0"/>
                <a:ea typeface="ＭＳ Ｐゴシック" charset="0"/>
                <a:cs typeface="Arial" charset="0"/>
              </a:rPr>
              <a:t>Vinculación y Coordinación intersectorial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s-MX" sz="2400" b="1" dirty="0">
              <a:latin typeface="Calibri" charset="0"/>
              <a:ea typeface="ＭＳ Ｐゴシック" charset="0"/>
              <a:cs typeface="Arial" charset="0"/>
            </a:endParaRPr>
          </a:p>
          <a:p>
            <a:pPr algn="just" eaLnBrk="1" hangingPunct="1">
              <a:lnSpc>
                <a:spcPct val="80000"/>
              </a:lnSpc>
              <a:buFont typeface="Calibri" charset="0"/>
              <a:buAutoNum type="arabicPeriod"/>
            </a:pPr>
            <a:endParaRPr lang="es-MX" sz="2400" dirty="0">
              <a:latin typeface="Calibri" charset="0"/>
              <a:ea typeface="ＭＳ Ｐゴシック" charset="0"/>
              <a:cs typeface="Arial" charset="0"/>
            </a:endParaRPr>
          </a:p>
          <a:p>
            <a:pPr algn="just" eaLnBrk="1" hangingPunct="1">
              <a:lnSpc>
                <a:spcPct val="80000"/>
              </a:lnSpc>
              <a:buFont typeface="Calibri" charset="0"/>
              <a:buAutoNum type="arabicPeriod"/>
            </a:pPr>
            <a:r>
              <a:rPr lang="es-MX" sz="2400" dirty="0">
                <a:latin typeface="Calibri" charset="0"/>
                <a:ea typeface="ＭＳ Ｐゴシック" charset="0"/>
                <a:cs typeface="Arial" charset="0"/>
              </a:rPr>
              <a:t>Contar con un </a:t>
            </a:r>
            <a:r>
              <a:rPr lang="es-MX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ＭＳ Ｐゴシック" charset="0"/>
                <a:cs typeface="Arial" charset="0"/>
              </a:rPr>
              <a:t>Plan de Acción </a:t>
            </a:r>
            <a:r>
              <a:rPr lang="es-MX" sz="2400" dirty="0">
                <a:latin typeface="Calibri" charset="0"/>
                <a:ea typeface="ＭＳ Ｐゴシック" charset="0"/>
                <a:cs typeface="Arial" charset="0"/>
              </a:rPr>
              <a:t>basado en los cuatro ejes de acción </a:t>
            </a:r>
          </a:p>
          <a:p>
            <a:pPr algn="just" eaLnBrk="1" hangingPunct="1">
              <a:lnSpc>
                <a:spcPct val="80000"/>
              </a:lnSpc>
              <a:buFont typeface="Calibri" charset="0"/>
              <a:buAutoNum type="arabicPeriod"/>
            </a:pPr>
            <a:endParaRPr lang="es-MX" sz="2400" dirty="0">
              <a:latin typeface="Calibri" charset="0"/>
              <a:ea typeface="ＭＳ Ｐゴシック" charset="0"/>
              <a:cs typeface="Arial" charset="0"/>
            </a:endParaRPr>
          </a:p>
          <a:p>
            <a:pPr algn="just" eaLnBrk="1" hangingPunct="1">
              <a:lnSpc>
                <a:spcPct val="80000"/>
              </a:lnSpc>
              <a:buFont typeface="Calibri" charset="0"/>
              <a:buAutoNum type="arabicPeriod"/>
            </a:pPr>
            <a:r>
              <a:rPr lang="es-MX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ＭＳ Ｐゴシック" charset="0"/>
                <a:cs typeface="Arial" charset="0"/>
              </a:rPr>
              <a:t>Cédula de registro</a:t>
            </a:r>
            <a:r>
              <a:rPr lang="es-MX" sz="2400" b="1" dirty="0">
                <a:latin typeface="Calibri" charset="0"/>
                <a:ea typeface="ＭＳ Ｐゴシック" charset="0"/>
                <a:cs typeface="Arial" charset="0"/>
              </a:rPr>
              <a:t> </a:t>
            </a:r>
            <a:r>
              <a:rPr lang="es-MX" sz="2400" dirty="0">
                <a:latin typeface="Calibri" charset="0"/>
                <a:ea typeface="ＭＳ Ｐゴシック" charset="0"/>
                <a:cs typeface="Arial" charset="0"/>
              </a:rPr>
              <a:t>firmada y avalada por los dos sectores: autoridades sanitarias y educativas </a:t>
            </a:r>
          </a:p>
          <a:p>
            <a:pPr algn="just" eaLnBrk="1" hangingPunct="1">
              <a:lnSpc>
                <a:spcPct val="80000"/>
              </a:lnSpc>
              <a:buFont typeface="Calibri" charset="0"/>
              <a:buAutoNum type="arabicPeriod"/>
            </a:pPr>
            <a:endParaRPr lang="es-MX" sz="2400" dirty="0">
              <a:latin typeface="Calibri" charset="0"/>
              <a:ea typeface="ＭＳ Ｐゴシック" charset="0"/>
              <a:cs typeface="Arial" charset="0"/>
            </a:endParaRPr>
          </a:p>
          <a:p>
            <a:pPr algn="just" eaLnBrk="1" hangingPunct="1">
              <a:lnSpc>
                <a:spcPct val="80000"/>
              </a:lnSpc>
              <a:buFont typeface="Calibri" charset="0"/>
              <a:buAutoNum type="arabicPeriod"/>
            </a:pPr>
            <a:r>
              <a:rPr lang="es-MX" sz="2400" dirty="0">
                <a:latin typeface="Calibri" charset="0"/>
                <a:ea typeface="ＭＳ Ｐゴシック" charset="0"/>
                <a:cs typeface="Arial" charset="0"/>
              </a:rPr>
              <a:t>Instalar, si no existiera y mantener activo un </a:t>
            </a:r>
            <a:r>
              <a:rPr lang="es-MX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ＭＳ Ｐゴシック" charset="0"/>
                <a:cs typeface="Arial" charset="0"/>
              </a:rPr>
              <a:t>Consejo Escolar </a:t>
            </a:r>
            <a:r>
              <a:rPr lang="es-MX" sz="2400" dirty="0">
                <a:latin typeface="Calibri" charset="0"/>
                <a:ea typeface="ＭＳ Ｐゴシック" charset="0"/>
                <a:cs typeface="Arial" charset="0"/>
              </a:rPr>
              <a:t>con representantes de toda la comunidad educativa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s-ES" sz="2400" i="1" dirty="0">
              <a:solidFill>
                <a:srgbClr val="FF6600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4101" name="Rectangle 6"/>
          <p:cNvSpPr txBox="1">
            <a:spLocks noChangeArrowheads="1"/>
          </p:cNvSpPr>
          <p:nvPr/>
        </p:nvSpPr>
        <p:spPr bwMode="auto">
          <a:xfrm>
            <a:off x="3239344" y="188640"/>
            <a:ext cx="5904656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8" algn="just" defTabSz="914400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s-ES" sz="2400" b="1" i="1" dirty="0" smtClean="0">
              <a:solidFill>
                <a:srgbClr val="FF6600"/>
              </a:solidFill>
              <a:latin typeface="Calibri" pitchFamily="34" charset="0"/>
              <a:ea typeface="+mn-ea"/>
            </a:endParaRPr>
          </a:p>
          <a:p>
            <a:pPr lvl="8" algn="just" defTabSz="914400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s-ES" sz="2400" b="1" i="1" dirty="0" smtClean="0">
              <a:solidFill>
                <a:srgbClr val="FF6600"/>
              </a:solidFill>
              <a:latin typeface="Calibri" pitchFamily="34" charset="0"/>
              <a:ea typeface="+mn-ea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301208"/>
            <a:ext cx="1778000" cy="129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82324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68425" y="188913"/>
            <a:ext cx="7667625" cy="77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es-ES" sz="4000" b="1" i="1">
                <a:latin typeface="Calibri" charset="0"/>
                <a:ea typeface="ＭＳ Ｐゴシック" charset="0"/>
              </a:rPr>
              <a:t/>
            </a:r>
            <a:br>
              <a:rPr lang="es-ES" sz="4000" b="1" i="1">
                <a:latin typeface="Calibri" charset="0"/>
                <a:ea typeface="ＭＳ Ｐゴシック" charset="0"/>
              </a:rPr>
            </a:br>
            <a:endParaRPr lang="es-ES" sz="2800" b="1" i="1">
              <a:solidFill>
                <a:srgbClr val="FF6600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116738" name="Rectangle 4"/>
          <p:cNvSpPr>
            <a:spLocks noChangeArrowheads="1"/>
          </p:cNvSpPr>
          <p:nvPr/>
        </p:nvSpPr>
        <p:spPr bwMode="auto">
          <a:xfrm>
            <a:off x="900113" y="441325"/>
            <a:ext cx="64658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es-MX" sz="2800">
                <a:solidFill>
                  <a:schemeClr val="tx2"/>
                </a:solidFill>
              </a:rPr>
              <a:t/>
            </a:r>
            <a:br>
              <a:rPr lang="es-MX" sz="2800">
                <a:solidFill>
                  <a:schemeClr val="tx2"/>
                </a:solidFill>
              </a:rPr>
            </a:br>
            <a:r>
              <a:rPr lang="es-MX" sz="2800">
                <a:solidFill>
                  <a:schemeClr val="tx2"/>
                </a:solidFill>
              </a:rPr>
              <a:t/>
            </a:r>
            <a:br>
              <a:rPr lang="es-MX" sz="2800">
                <a:solidFill>
                  <a:schemeClr val="tx2"/>
                </a:solidFill>
              </a:rPr>
            </a:br>
            <a:endParaRPr lang="es-ES" sz="2800">
              <a:solidFill>
                <a:schemeClr val="tx2"/>
              </a:solidFill>
            </a:endParaRPr>
          </a:p>
        </p:txBody>
      </p:sp>
      <p:sp>
        <p:nvSpPr>
          <p:cNvPr id="11673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1450" y="115888"/>
            <a:ext cx="4283075" cy="58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s-ES" sz="1800" i="1" dirty="0">
                <a:solidFill>
                  <a:srgbClr val="FF6600"/>
                </a:solidFill>
                <a:latin typeface="Calibri" charset="0"/>
                <a:ea typeface="ＭＳ Ｐゴシック" charset="0"/>
              </a:rPr>
              <a:t>Certificación </a:t>
            </a:r>
            <a:r>
              <a:rPr lang="es-ES" sz="1800" i="1" dirty="0" smtClean="0">
                <a:solidFill>
                  <a:srgbClr val="FF6600"/>
                </a:solidFill>
                <a:latin typeface="Calibri" charset="0"/>
                <a:ea typeface="ＭＳ Ｐゴシック" charset="0"/>
              </a:rPr>
              <a:t>(Validación) de </a:t>
            </a:r>
            <a:r>
              <a:rPr lang="es-ES" sz="1800" i="1" dirty="0">
                <a:solidFill>
                  <a:srgbClr val="FF6600"/>
                </a:solidFill>
                <a:latin typeface="Calibri" charset="0"/>
                <a:ea typeface="ＭＳ Ｐゴシック" charset="0"/>
              </a:rPr>
              <a:t>Escuelas como Promotoras de la Salud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s-ES" sz="1800" i="1" dirty="0">
              <a:solidFill>
                <a:srgbClr val="FF6600"/>
              </a:solidFill>
              <a:latin typeface="Calibri" charset="0"/>
              <a:ea typeface="ＭＳ Ｐゴシック" charset="0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US" sz="1800" i="1" dirty="0">
                <a:latin typeface="Calibri" charset="0"/>
                <a:ea typeface="ＭＳ Ｐゴシック" charset="0"/>
              </a:rPr>
              <a:t>I</a:t>
            </a:r>
            <a:endParaRPr lang="es-MX" sz="1800" i="1" dirty="0">
              <a:latin typeface="Calibri" charset="0"/>
              <a:ea typeface="ＭＳ Ｐゴシック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s-ES" sz="1800" i="1" dirty="0">
              <a:solidFill>
                <a:srgbClr val="FF6600"/>
              </a:solidFill>
              <a:latin typeface="Calibri" charset="0"/>
              <a:ea typeface="ＭＳ Ｐゴシック" charset="0"/>
            </a:endParaRPr>
          </a:p>
        </p:txBody>
      </p:sp>
      <p:pic>
        <p:nvPicPr>
          <p:cNvPr id="2868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638"/>
            <a:ext cx="1476375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116742" name="Rectangle 1"/>
          <p:cNvSpPr>
            <a:spLocks noChangeArrowheads="1"/>
          </p:cNvSpPr>
          <p:nvPr/>
        </p:nvSpPr>
        <p:spPr bwMode="auto">
          <a:xfrm>
            <a:off x="1547813" y="620688"/>
            <a:ext cx="7596187" cy="618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MX" sz="2200" b="1" dirty="0">
                <a:latin typeface="Calibri"/>
                <a:cs typeface="Calibri"/>
              </a:rPr>
              <a:t>Educación para la salud y desarrollo de </a:t>
            </a:r>
            <a:r>
              <a:rPr lang="es-ES_tradnl" sz="2200" b="1" dirty="0" smtClean="0">
                <a:latin typeface="Calibri"/>
                <a:cs typeface="Calibri"/>
              </a:rPr>
              <a:t>competencias</a:t>
            </a:r>
            <a:endParaRPr lang="es-ES_tradnl" sz="2200" dirty="0">
              <a:latin typeface="Calibri"/>
              <a:cs typeface="Calibri"/>
            </a:endParaRPr>
          </a:p>
          <a:p>
            <a:pPr>
              <a:buFont typeface="Calibri" charset="0"/>
              <a:buAutoNum type="arabicPeriod"/>
            </a:pPr>
            <a:r>
              <a:rPr lang="es-MX" sz="2200" dirty="0">
                <a:latin typeface="Calibri"/>
                <a:cs typeface="Calibri"/>
              </a:rPr>
              <a:t>Contar con un </a:t>
            </a:r>
            <a:r>
              <a:rPr lang="es-MX" sz="2200" b="1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manual de salud para las y los docentes</a:t>
            </a:r>
            <a:r>
              <a:rPr lang="es-MX" sz="2200" dirty="0">
                <a:latin typeface="Calibri"/>
                <a:cs typeface="Calibri"/>
              </a:rPr>
              <a:t>, así como material educativo referente a los determinantes de la salud  escolar</a:t>
            </a:r>
            <a:endParaRPr lang="es-ES_tradnl" sz="2200" dirty="0">
              <a:latin typeface="Calibri"/>
              <a:cs typeface="Calibri"/>
            </a:endParaRPr>
          </a:p>
          <a:p>
            <a:pPr>
              <a:buFont typeface="Calibri" charset="0"/>
              <a:buAutoNum type="arabicPeriod"/>
            </a:pPr>
            <a:endParaRPr lang="es-ES_tradnl" sz="2200" dirty="0">
              <a:latin typeface="Calibri"/>
              <a:cs typeface="Calibri"/>
            </a:endParaRPr>
          </a:p>
          <a:p>
            <a:pPr>
              <a:buFont typeface="Calibri" charset="0"/>
              <a:buAutoNum type="arabicPeriod"/>
            </a:pPr>
            <a:r>
              <a:rPr lang="es-MX" sz="2200" b="1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Docentes capacitados </a:t>
            </a:r>
            <a:r>
              <a:rPr lang="es-MX" sz="2200" dirty="0">
                <a:latin typeface="Calibri"/>
                <a:cs typeface="Calibri"/>
              </a:rPr>
              <a:t>en determinantes de la salud escolar.</a:t>
            </a:r>
            <a:endParaRPr lang="es-ES_tradnl" sz="2200" dirty="0">
              <a:latin typeface="Calibri"/>
              <a:cs typeface="Calibri"/>
            </a:endParaRPr>
          </a:p>
          <a:p>
            <a:pPr>
              <a:buFont typeface="Calibri" charset="0"/>
              <a:buAutoNum type="arabicPeriod"/>
            </a:pPr>
            <a:endParaRPr lang="es-ES_tradnl" sz="2200" dirty="0">
              <a:latin typeface="Calibri"/>
              <a:cs typeface="Calibri"/>
            </a:endParaRPr>
          </a:p>
          <a:p>
            <a:pPr>
              <a:buFont typeface="Calibri" charset="0"/>
              <a:buAutoNum type="arabicPeriod"/>
            </a:pPr>
            <a:r>
              <a:rPr lang="es-MX" sz="2200" dirty="0">
                <a:latin typeface="Calibri"/>
                <a:cs typeface="Calibri"/>
              </a:rPr>
              <a:t>Docentes capacitados en contenido, uso y manejo de las Cartillas Nacionales de Salud para la prevención y promoción de la salud de los escolares.</a:t>
            </a:r>
            <a:endParaRPr lang="es-ES_tradnl" sz="2200" dirty="0">
              <a:latin typeface="Calibri"/>
              <a:cs typeface="Calibri"/>
            </a:endParaRPr>
          </a:p>
          <a:p>
            <a:pPr>
              <a:buFont typeface="Calibri" charset="0"/>
              <a:buAutoNum type="arabicPeriod"/>
            </a:pPr>
            <a:endParaRPr lang="es-ES_tradnl" sz="2200" dirty="0">
              <a:latin typeface="Calibri"/>
              <a:cs typeface="Calibri"/>
            </a:endParaRPr>
          </a:p>
          <a:p>
            <a:pPr>
              <a:buFont typeface="Calibri" charset="0"/>
              <a:buAutoNum type="arabicPeriod"/>
            </a:pPr>
            <a:r>
              <a:rPr lang="es-MX" sz="2200" b="1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Estudiantes capacitados </a:t>
            </a:r>
            <a:r>
              <a:rPr lang="es-MX" sz="2200" dirty="0">
                <a:latin typeface="Calibri"/>
                <a:cs typeface="Calibri"/>
              </a:rPr>
              <a:t>en el contenido de las Cartillas Nacionales de Salud.</a:t>
            </a:r>
            <a:endParaRPr lang="es-ES_tradnl" sz="2200" dirty="0">
              <a:latin typeface="Calibri"/>
              <a:cs typeface="Calibri"/>
            </a:endParaRPr>
          </a:p>
          <a:p>
            <a:pPr>
              <a:buFont typeface="Calibri" charset="0"/>
              <a:buAutoNum type="arabicPeriod"/>
            </a:pPr>
            <a:endParaRPr lang="es-ES_tradnl" sz="2200" dirty="0">
              <a:latin typeface="Calibri"/>
              <a:cs typeface="Calibri"/>
            </a:endParaRPr>
          </a:p>
          <a:p>
            <a:pPr>
              <a:buFont typeface="Calibri" charset="0"/>
              <a:buAutoNum type="arabicPeriod"/>
            </a:pPr>
            <a:r>
              <a:rPr lang="es-MX" sz="2200" dirty="0">
                <a:latin typeface="Calibri"/>
                <a:cs typeface="Calibri"/>
              </a:rPr>
              <a:t>Escolares capacitados en determinantes de la salud.</a:t>
            </a:r>
            <a:endParaRPr lang="es-ES_tradnl" sz="2200" dirty="0">
              <a:latin typeface="Calibri"/>
              <a:cs typeface="Calibri"/>
            </a:endParaRPr>
          </a:p>
          <a:p>
            <a:pPr>
              <a:buFont typeface="Calibri" charset="0"/>
              <a:buAutoNum type="arabicPeriod"/>
            </a:pPr>
            <a:endParaRPr lang="es-ES_tradnl" sz="2200" dirty="0">
              <a:latin typeface="Calibri"/>
              <a:cs typeface="Calibri"/>
            </a:endParaRPr>
          </a:p>
          <a:p>
            <a:pPr>
              <a:buFont typeface="Calibri" charset="0"/>
              <a:buAutoNum type="arabicPeriod"/>
            </a:pPr>
            <a:r>
              <a:rPr lang="es-MX" sz="2200" b="1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Madres y padres </a:t>
            </a:r>
            <a:r>
              <a:rPr lang="es-MX" sz="2200" dirty="0">
                <a:latin typeface="Calibri"/>
                <a:cs typeface="Calibri"/>
              </a:rPr>
              <a:t>de familia capacitados sobre los determinantes de la salud escolar y la Cartilla Nacional de Salud. </a:t>
            </a:r>
            <a:endParaRPr lang="es-ES_tradnl" sz="2200" dirty="0">
              <a:latin typeface="Calibri"/>
              <a:cs typeface="Calibri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7425"/>
            <a:ext cx="1476375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29896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68425" y="188913"/>
            <a:ext cx="7667625" cy="77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es-ES" sz="4000" b="1" i="1">
                <a:latin typeface="Calibri" charset="0"/>
                <a:ea typeface="ＭＳ Ｐゴシック" charset="0"/>
              </a:rPr>
              <a:t/>
            </a:r>
            <a:br>
              <a:rPr lang="es-ES" sz="4000" b="1" i="1">
                <a:latin typeface="Calibri" charset="0"/>
                <a:ea typeface="ＭＳ Ｐゴシック" charset="0"/>
              </a:rPr>
            </a:br>
            <a:endParaRPr lang="es-ES" sz="2800" b="1" i="1">
              <a:solidFill>
                <a:srgbClr val="FF6600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122882" name="Rectangle 4"/>
          <p:cNvSpPr>
            <a:spLocks noChangeArrowheads="1"/>
          </p:cNvSpPr>
          <p:nvPr/>
        </p:nvSpPr>
        <p:spPr bwMode="auto">
          <a:xfrm>
            <a:off x="900113" y="441325"/>
            <a:ext cx="64658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es-MX" sz="2800">
                <a:solidFill>
                  <a:schemeClr val="tx2"/>
                </a:solidFill>
              </a:rPr>
              <a:t/>
            </a:r>
            <a:br>
              <a:rPr lang="es-MX" sz="2800">
                <a:solidFill>
                  <a:schemeClr val="tx2"/>
                </a:solidFill>
              </a:rPr>
            </a:br>
            <a:r>
              <a:rPr lang="es-MX" sz="2800">
                <a:solidFill>
                  <a:schemeClr val="tx2"/>
                </a:solidFill>
              </a:rPr>
              <a:t/>
            </a:r>
            <a:br>
              <a:rPr lang="es-MX" sz="2800">
                <a:solidFill>
                  <a:schemeClr val="tx2"/>
                </a:solidFill>
              </a:rPr>
            </a:br>
            <a:endParaRPr lang="es-ES" sz="2800">
              <a:solidFill>
                <a:schemeClr val="tx2"/>
              </a:solidFill>
            </a:endParaRPr>
          </a:p>
        </p:txBody>
      </p:sp>
      <p:sp>
        <p:nvSpPr>
          <p:cNvPr id="122883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1450" y="115888"/>
            <a:ext cx="4283075" cy="58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s-ES" sz="2400" i="1" dirty="0">
                <a:solidFill>
                  <a:srgbClr val="FF6600"/>
                </a:solidFill>
                <a:latin typeface="Calibri" charset="0"/>
                <a:ea typeface="ＭＳ Ｐゴシック" charset="0"/>
              </a:rPr>
              <a:t>Certificación </a:t>
            </a:r>
            <a:r>
              <a:rPr lang="es-ES" sz="2400" i="1" dirty="0" smtClean="0">
                <a:solidFill>
                  <a:srgbClr val="FF6600"/>
                </a:solidFill>
                <a:latin typeface="Calibri" charset="0"/>
                <a:ea typeface="ＭＳ Ｐゴシック" charset="0"/>
              </a:rPr>
              <a:t>(Validación) de </a:t>
            </a:r>
            <a:r>
              <a:rPr lang="es-ES" sz="2400" i="1" dirty="0">
                <a:solidFill>
                  <a:srgbClr val="FF6600"/>
                </a:solidFill>
                <a:latin typeface="Calibri" charset="0"/>
                <a:ea typeface="ＭＳ Ｐゴシック" charset="0"/>
              </a:rPr>
              <a:t>Escuelas como Promotoras de la Salud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s-ES" sz="1800" i="1" dirty="0">
              <a:solidFill>
                <a:srgbClr val="FF6600"/>
              </a:solidFill>
              <a:latin typeface="Calibri" charset="0"/>
              <a:ea typeface="ＭＳ Ｐゴシック" charset="0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US" sz="1800" i="1" dirty="0">
                <a:latin typeface="Calibri" charset="0"/>
                <a:ea typeface="ＭＳ Ｐゴシック" charset="0"/>
              </a:rPr>
              <a:t>I</a:t>
            </a:r>
            <a:endParaRPr lang="es-MX" sz="1800" i="1" dirty="0">
              <a:latin typeface="Calibri" charset="0"/>
              <a:ea typeface="ＭＳ Ｐゴシック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s-ES" sz="1800" i="1" dirty="0">
              <a:solidFill>
                <a:srgbClr val="FF6600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4101" name="Rectangle 6"/>
          <p:cNvSpPr txBox="1">
            <a:spLocks noChangeArrowheads="1"/>
          </p:cNvSpPr>
          <p:nvPr/>
        </p:nvSpPr>
        <p:spPr bwMode="auto">
          <a:xfrm>
            <a:off x="2987824" y="188913"/>
            <a:ext cx="5976664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8" algn="just" defTabSz="914400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s-ES" sz="2400" b="1" i="1" dirty="0" smtClean="0">
                <a:solidFill>
                  <a:srgbClr val="FF6600"/>
                </a:solidFill>
                <a:latin typeface="Calibri" pitchFamily="34" charset="0"/>
                <a:ea typeface="+mn-ea"/>
              </a:rPr>
              <a:t> </a:t>
            </a:r>
          </a:p>
        </p:txBody>
      </p:sp>
      <p:pic>
        <p:nvPicPr>
          <p:cNvPr id="286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3573463"/>
            <a:ext cx="230505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122886" name="Rectangle 1"/>
          <p:cNvSpPr>
            <a:spLocks noChangeArrowheads="1"/>
          </p:cNvSpPr>
          <p:nvPr/>
        </p:nvSpPr>
        <p:spPr bwMode="auto">
          <a:xfrm>
            <a:off x="323528" y="1125538"/>
            <a:ext cx="6534472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MX" sz="2200" b="1" dirty="0">
                <a:latin typeface="Calibri"/>
                <a:cs typeface="Calibri"/>
              </a:rPr>
              <a:t>Acceso a los servicios de salud</a:t>
            </a:r>
            <a:endParaRPr lang="es-ES_tradnl" sz="2200" dirty="0">
              <a:latin typeface="Calibri"/>
              <a:cs typeface="Calibri"/>
            </a:endParaRPr>
          </a:p>
          <a:p>
            <a:r>
              <a:rPr lang="es-MX" sz="2200" dirty="0">
                <a:latin typeface="Calibri"/>
                <a:cs typeface="Calibri"/>
              </a:rPr>
              <a:t>6 criterios, materializados en las siguientes acciones:</a:t>
            </a:r>
            <a:endParaRPr lang="es-ES_tradnl" sz="2200" dirty="0">
              <a:latin typeface="Calibri"/>
              <a:cs typeface="Calibri"/>
            </a:endParaRPr>
          </a:p>
          <a:p>
            <a:r>
              <a:rPr lang="es-MX" sz="2200" b="1" dirty="0">
                <a:latin typeface="Calibri"/>
                <a:cs typeface="Calibri"/>
              </a:rPr>
              <a:t> </a:t>
            </a:r>
            <a:endParaRPr lang="es-ES_tradnl" sz="2200" dirty="0">
              <a:latin typeface="Calibri"/>
              <a:cs typeface="Calibri"/>
            </a:endParaRPr>
          </a:p>
          <a:p>
            <a:pPr>
              <a:buFont typeface="Wingdings" charset="0"/>
              <a:buChar char="ü"/>
            </a:pPr>
            <a:r>
              <a:rPr lang="es-MX" sz="2200" b="1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Revisión periódica de las Cartillas Nacionales de Salud </a:t>
            </a:r>
            <a:r>
              <a:rPr lang="es-MX" sz="2200" dirty="0">
                <a:latin typeface="Calibri"/>
                <a:cs typeface="Calibri"/>
              </a:rPr>
              <a:t>de las y los escolares (Semanas Nacionales de Salud)</a:t>
            </a:r>
            <a:endParaRPr lang="es-ES_tradnl" sz="2200" dirty="0">
              <a:latin typeface="Calibri"/>
              <a:cs typeface="Calibri"/>
            </a:endParaRPr>
          </a:p>
          <a:p>
            <a:pPr>
              <a:buFont typeface="Wingdings" charset="0"/>
              <a:buChar char="ü"/>
            </a:pPr>
            <a:endParaRPr lang="es-ES_tradnl" sz="2200" dirty="0">
              <a:latin typeface="Calibri"/>
              <a:cs typeface="Calibri"/>
            </a:endParaRPr>
          </a:p>
          <a:p>
            <a:pPr>
              <a:buFont typeface="Wingdings" charset="0"/>
              <a:buChar char="ü"/>
            </a:pPr>
            <a:r>
              <a:rPr lang="es-MX" sz="2200" dirty="0">
                <a:latin typeface="Calibri"/>
                <a:cs typeface="Calibri"/>
              </a:rPr>
              <a:t>Niñas, niños, adolescentes con la </a:t>
            </a:r>
            <a:r>
              <a:rPr lang="es-MX" sz="2200" b="1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Cartilla Nacional de </a:t>
            </a:r>
            <a:r>
              <a:rPr lang="es-MX" sz="22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Salud activa</a:t>
            </a:r>
            <a:r>
              <a:rPr lang="es-MX" sz="2200" dirty="0">
                <a:latin typeface="Calibri"/>
                <a:cs typeface="Calibri"/>
              </a:rPr>
              <a:t>, es decir, con una acción registrada en cada uno de los componentes de la cartilla los últimos seis meses.</a:t>
            </a:r>
            <a:endParaRPr lang="es-ES_tradnl" sz="2200" dirty="0">
              <a:latin typeface="Calibri"/>
              <a:cs typeface="Calibri"/>
            </a:endParaRPr>
          </a:p>
          <a:p>
            <a:pPr>
              <a:buFont typeface="Wingdings" charset="0"/>
              <a:buChar char="ü"/>
            </a:pPr>
            <a:endParaRPr lang="es-ES_tradnl" sz="2200" dirty="0">
              <a:latin typeface="Calibri"/>
              <a:cs typeface="Calibri"/>
            </a:endParaRPr>
          </a:p>
          <a:p>
            <a:pPr>
              <a:buFont typeface="Wingdings" charset="0"/>
              <a:buChar char="ü"/>
            </a:pPr>
            <a:r>
              <a:rPr lang="es-MX" sz="2200" dirty="0">
                <a:latin typeface="Calibri"/>
                <a:cs typeface="Calibri"/>
              </a:rPr>
              <a:t>Escolares con </a:t>
            </a:r>
            <a:r>
              <a:rPr lang="es-MX" sz="2200" b="1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esquemas completos de vacunación </a:t>
            </a:r>
            <a:r>
              <a:rPr lang="es-MX" sz="2200" dirty="0">
                <a:latin typeface="Calibri"/>
                <a:cs typeface="Calibri"/>
              </a:rPr>
              <a:t>de acuerdo a su edad. </a:t>
            </a:r>
            <a:endParaRPr lang="es-ES_tradnl" sz="2200" dirty="0">
              <a:latin typeface="Calibri"/>
              <a:cs typeface="Calibri"/>
            </a:endParaRPr>
          </a:p>
          <a:p>
            <a:r>
              <a:rPr lang="es-MX" dirty="0">
                <a:cs typeface="Arial" charset="0"/>
              </a:rPr>
              <a:t> </a:t>
            </a:r>
            <a:endParaRPr lang="es-ES_tradnl" dirty="0">
              <a:cs typeface="Arial" charset="0"/>
            </a:endParaRPr>
          </a:p>
          <a:p>
            <a:endParaRPr lang="es-MX" dirty="0">
              <a:cs typeface="Arial" charset="0"/>
            </a:endParaRPr>
          </a:p>
        </p:txBody>
      </p:sp>
      <p:pic>
        <p:nvPicPr>
          <p:cNvPr id="122887" name="Picture 5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196975"/>
            <a:ext cx="1944688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2435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68425" y="188913"/>
            <a:ext cx="7667625" cy="77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es-ES" sz="4000" b="1" i="1">
                <a:latin typeface="Calibri" charset="0"/>
                <a:ea typeface="ＭＳ Ｐゴシック" charset="0"/>
              </a:rPr>
              <a:t/>
            </a:r>
            <a:br>
              <a:rPr lang="es-ES" sz="4000" b="1" i="1">
                <a:latin typeface="Calibri" charset="0"/>
                <a:ea typeface="ＭＳ Ｐゴシック" charset="0"/>
              </a:rPr>
            </a:br>
            <a:endParaRPr lang="es-ES" sz="2800" b="1" i="1">
              <a:solidFill>
                <a:srgbClr val="FF6600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124930" name="Rectangle 4"/>
          <p:cNvSpPr>
            <a:spLocks noChangeArrowheads="1"/>
          </p:cNvSpPr>
          <p:nvPr/>
        </p:nvSpPr>
        <p:spPr bwMode="auto">
          <a:xfrm>
            <a:off x="900113" y="441325"/>
            <a:ext cx="64658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es-MX" sz="2800">
                <a:solidFill>
                  <a:schemeClr val="tx2"/>
                </a:solidFill>
              </a:rPr>
              <a:t/>
            </a:r>
            <a:br>
              <a:rPr lang="es-MX" sz="2800">
                <a:solidFill>
                  <a:schemeClr val="tx2"/>
                </a:solidFill>
              </a:rPr>
            </a:br>
            <a:r>
              <a:rPr lang="es-MX" sz="2800">
                <a:solidFill>
                  <a:schemeClr val="tx2"/>
                </a:solidFill>
              </a:rPr>
              <a:t/>
            </a:r>
            <a:br>
              <a:rPr lang="es-MX" sz="2800">
                <a:solidFill>
                  <a:schemeClr val="tx2"/>
                </a:solidFill>
              </a:rPr>
            </a:br>
            <a:endParaRPr lang="es-ES" sz="2800">
              <a:solidFill>
                <a:schemeClr val="tx2"/>
              </a:solidFill>
            </a:endParaRPr>
          </a:p>
        </p:txBody>
      </p:sp>
      <p:sp>
        <p:nvSpPr>
          <p:cNvPr id="12493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528" y="115888"/>
            <a:ext cx="4283075" cy="58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s-ES" sz="2400" i="1" dirty="0">
                <a:solidFill>
                  <a:srgbClr val="FF6600"/>
                </a:solidFill>
                <a:latin typeface="Calibri" charset="0"/>
                <a:ea typeface="ＭＳ Ｐゴシック" charset="0"/>
              </a:rPr>
              <a:t>Certificación de Escuelas como Promotoras de la Salud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s-ES" sz="1800" i="1" dirty="0">
              <a:solidFill>
                <a:srgbClr val="FF6600"/>
              </a:solidFill>
              <a:latin typeface="Calibri" charset="0"/>
              <a:ea typeface="ＭＳ Ｐゴシック" charset="0"/>
            </a:endParaRPr>
          </a:p>
          <a:p>
            <a:r>
              <a:rPr lang="en-US" sz="2400" i="1" dirty="0">
                <a:latin typeface="Calibri" charset="0"/>
                <a:ea typeface="ＭＳ Ｐゴシック" charset="0"/>
              </a:rPr>
              <a:t>I</a:t>
            </a:r>
            <a:r>
              <a:rPr lang="es-MX" sz="2400" b="1" dirty="0">
                <a:latin typeface="Calibri" charset="0"/>
                <a:ea typeface="ＭＳ Ｐゴシック" charset="0"/>
              </a:rPr>
              <a:t>Acceso a los servicios de salud</a:t>
            </a:r>
            <a:endParaRPr lang="es-ES_tradnl" sz="2400" dirty="0">
              <a:latin typeface="Calibri" charset="0"/>
              <a:ea typeface="ＭＳ Ｐゴシック" charset="0"/>
            </a:endParaRPr>
          </a:p>
          <a:p>
            <a:pPr>
              <a:buFont typeface="Arial" charset="0"/>
              <a:buNone/>
            </a:pPr>
            <a:r>
              <a:rPr lang="es-MX" sz="2400" dirty="0">
                <a:latin typeface="Calibri" charset="0"/>
                <a:ea typeface="ＭＳ Ｐゴシック" charset="0"/>
              </a:rPr>
              <a:t>6 criterios, materializados en las siguientes acciones:</a:t>
            </a:r>
          </a:p>
          <a:p>
            <a:endParaRPr lang="es-MX" sz="2200" dirty="0">
              <a:latin typeface="Calibri" charset="0"/>
              <a:ea typeface="ＭＳ Ｐゴシック" charset="0"/>
            </a:endParaRPr>
          </a:p>
          <a:p>
            <a:endParaRPr lang="es-MX" sz="2000" dirty="0">
              <a:latin typeface="Calibri" charset="0"/>
              <a:ea typeface="ＭＳ Ｐゴシック" charset="0"/>
            </a:endParaRPr>
          </a:p>
          <a:p>
            <a:endParaRPr lang="es-ES_tradnl" sz="2000" dirty="0">
              <a:latin typeface="Calibri" charset="0"/>
              <a:ea typeface="ＭＳ Ｐゴシック" charset="0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s-MX" sz="1800" i="1" dirty="0">
              <a:latin typeface="Calibri" charset="0"/>
              <a:ea typeface="ＭＳ Ｐゴシック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s-ES" sz="1800" i="1" dirty="0">
              <a:solidFill>
                <a:srgbClr val="FF6600"/>
              </a:solidFill>
              <a:latin typeface="Calibri" charset="0"/>
              <a:ea typeface="ＭＳ Ｐゴシック" charset="0"/>
            </a:endParaRPr>
          </a:p>
        </p:txBody>
      </p:sp>
      <p:pic>
        <p:nvPicPr>
          <p:cNvPr id="286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716338"/>
            <a:ext cx="2089150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124934" name="Rectangle 1"/>
          <p:cNvSpPr>
            <a:spLocks noChangeArrowheads="1"/>
          </p:cNvSpPr>
          <p:nvPr/>
        </p:nvSpPr>
        <p:spPr bwMode="auto">
          <a:xfrm>
            <a:off x="179512" y="2739692"/>
            <a:ext cx="6678488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Wingdings" charset="0"/>
              <a:buChar char="ü"/>
            </a:pPr>
            <a:r>
              <a:rPr lang="es-MX" sz="2400" dirty="0">
                <a:latin typeface="Calibri" pitchFamily="34" charset="0"/>
                <a:cs typeface="Calibri" pitchFamily="34" charset="0"/>
              </a:rPr>
              <a:t>Escolares con </a:t>
            </a:r>
            <a:r>
              <a:rPr lang="es-MX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vigilancia nutricional </a:t>
            </a:r>
            <a:r>
              <a:rPr lang="es-MX" sz="2400" dirty="0">
                <a:latin typeface="Calibri" pitchFamily="34" charset="0"/>
                <a:cs typeface="Calibri" pitchFamily="34" charset="0"/>
              </a:rPr>
              <a:t>(registro en la Cartilla Nacional de Salud).</a:t>
            </a:r>
            <a:endParaRPr lang="es-ES_tradnl" sz="24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Wingdings" charset="0"/>
              <a:buChar char="ü"/>
            </a:pPr>
            <a:endParaRPr lang="es-ES_tradnl" sz="24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Wingdings" charset="0"/>
              <a:buChar char="ü"/>
            </a:pPr>
            <a:r>
              <a:rPr lang="es-MX" sz="2400" dirty="0">
                <a:latin typeface="Calibri" pitchFamily="34" charset="0"/>
                <a:cs typeface="Calibri" pitchFamily="34" charset="0"/>
              </a:rPr>
              <a:t>Valoraciones clínicas para </a:t>
            </a:r>
            <a:r>
              <a:rPr lang="es-MX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detectar infecciones </a:t>
            </a:r>
            <a:r>
              <a:rPr lang="es-MX" sz="2400" dirty="0">
                <a:latin typeface="Calibri" pitchFamily="34" charset="0"/>
                <a:cs typeface="Calibri" pitchFamily="34" charset="0"/>
              </a:rPr>
              <a:t>de vías respiratorias agudas (IRAS) y enfermedades diarreicas (EDAS).</a:t>
            </a:r>
            <a:endParaRPr lang="es-ES_tradnl" sz="24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Wingdings" charset="0"/>
              <a:buChar char="ü"/>
            </a:pPr>
            <a:endParaRPr lang="es-ES_tradnl" sz="24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Wingdings" charset="0"/>
              <a:buChar char="ü"/>
            </a:pPr>
            <a:r>
              <a:rPr lang="es-MX" sz="2400" dirty="0">
                <a:latin typeface="Calibri" pitchFamily="34" charset="0"/>
                <a:cs typeface="Calibri" pitchFamily="34" charset="0"/>
              </a:rPr>
              <a:t>Valoraciones clínicas para </a:t>
            </a:r>
            <a:r>
              <a:rPr lang="es-MX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detectar</a:t>
            </a:r>
            <a:r>
              <a:rPr lang="es-MX" sz="2400" dirty="0">
                <a:latin typeface="Calibri" pitchFamily="34" charset="0"/>
                <a:cs typeface="Calibri" pitchFamily="34" charset="0"/>
              </a:rPr>
              <a:t> problemas de agudeza </a:t>
            </a:r>
            <a:r>
              <a:rPr lang="es-MX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visual, auditiva</a:t>
            </a:r>
            <a:r>
              <a:rPr lang="es-MX" sz="2400" dirty="0">
                <a:latin typeface="Calibri" pitchFamily="34" charset="0"/>
                <a:cs typeface="Calibri" pitchFamily="34" charset="0"/>
              </a:rPr>
              <a:t>, defectos </a:t>
            </a:r>
            <a:r>
              <a:rPr lang="es-MX" sz="24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posturales</a:t>
            </a:r>
            <a:r>
              <a:rPr lang="es-MX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s-MX" sz="2400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s-MX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déficit de </a:t>
            </a:r>
            <a:r>
              <a:rPr lang="es-MX" sz="24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atención y de adicciones y violencia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4935" name="Picture 5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981075"/>
            <a:ext cx="1944688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65660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68425" y="188913"/>
            <a:ext cx="7667625" cy="77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es-ES" sz="4000" b="1" i="1">
                <a:latin typeface="Calibri" charset="0"/>
                <a:ea typeface="ＭＳ Ｐゴシック" charset="0"/>
              </a:rPr>
              <a:t/>
            </a:r>
            <a:br>
              <a:rPr lang="es-ES" sz="4000" b="1" i="1">
                <a:latin typeface="Calibri" charset="0"/>
                <a:ea typeface="ＭＳ Ｐゴシック" charset="0"/>
              </a:rPr>
            </a:br>
            <a:endParaRPr lang="es-ES" sz="2800" b="1" i="1">
              <a:solidFill>
                <a:srgbClr val="FF6600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126978" name="Rectangle 4"/>
          <p:cNvSpPr>
            <a:spLocks noChangeArrowheads="1"/>
          </p:cNvSpPr>
          <p:nvPr/>
        </p:nvSpPr>
        <p:spPr bwMode="auto">
          <a:xfrm>
            <a:off x="900113" y="441325"/>
            <a:ext cx="64658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es-MX" sz="2800">
                <a:solidFill>
                  <a:schemeClr val="tx2"/>
                </a:solidFill>
              </a:rPr>
              <a:t/>
            </a:r>
            <a:br>
              <a:rPr lang="es-MX" sz="2800">
                <a:solidFill>
                  <a:schemeClr val="tx2"/>
                </a:solidFill>
              </a:rPr>
            </a:br>
            <a:r>
              <a:rPr lang="es-MX" sz="2800">
                <a:solidFill>
                  <a:schemeClr val="tx2"/>
                </a:solidFill>
              </a:rPr>
              <a:t/>
            </a:r>
            <a:br>
              <a:rPr lang="es-MX" sz="2800">
                <a:solidFill>
                  <a:schemeClr val="tx2"/>
                </a:solidFill>
              </a:rPr>
            </a:br>
            <a:endParaRPr lang="es-ES" sz="2800">
              <a:solidFill>
                <a:schemeClr val="tx2"/>
              </a:solidFill>
            </a:endParaRPr>
          </a:p>
        </p:txBody>
      </p:sp>
      <p:sp>
        <p:nvSpPr>
          <p:cNvPr id="12697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536" y="44624"/>
            <a:ext cx="5688632" cy="58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s-ES" sz="2200" i="1" dirty="0">
                <a:solidFill>
                  <a:srgbClr val="FF6600"/>
                </a:solidFill>
                <a:latin typeface="Calibri" charset="0"/>
                <a:ea typeface="ＭＳ Ｐゴシック" charset="0"/>
              </a:rPr>
              <a:t>Certificación </a:t>
            </a:r>
            <a:r>
              <a:rPr lang="es-ES" sz="2200" i="1" dirty="0" smtClean="0">
                <a:solidFill>
                  <a:srgbClr val="FF6600"/>
                </a:solidFill>
                <a:latin typeface="Calibri" charset="0"/>
                <a:ea typeface="ＭＳ Ｐゴシック" charset="0"/>
              </a:rPr>
              <a:t>(Validación) de </a:t>
            </a:r>
            <a:r>
              <a:rPr lang="es-ES" sz="2200" i="1" dirty="0">
                <a:solidFill>
                  <a:srgbClr val="FF6600"/>
                </a:solidFill>
                <a:latin typeface="Calibri" charset="0"/>
                <a:ea typeface="ＭＳ Ｐゴシック" charset="0"/>
              </a:rPr>
              <a:t>Escuelas como Promotoras de la Salud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s-ES" sz="2200" i="1" dirty="0">
              <a:solidFill>
                <a:srgbClr val="FF6600"/>
              </a:solidFill>
              <a:latin typeface="Calibri" charset="0"/>
              <a:ea typeface="ＭＳ Ｐゴシック" charset="0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US" sz="2200" i="1" dirty="0">
                <a:latin typeface="Calibri" charset="0"/>
                <a:ea typeface="ＭＳ Ｐゴシック" charset="0"/>
              </a:rPr>
              <a:t>I</a:t>
            </a:r>
            <a:endParaRPr lang="es-MX" sz="2200" i="1" dirty="0">
              <a:latin typeface="Calibri" charset="0"/>
              <a:ea typeface="ＭＳ Ｐゴシック" charset="0"/>
            </a:endParaRPr>
          </a:p>
          <a:p>
            <a:pPr>
              <a:buFont typeface="Arial" charset="0"/>
              <a:buNone/>
            </a:pPr>
            <a:r>
              <a:rPr lang="es-MX" sz="2200" b="1" dirty="0">
                <a:latin typeface="Calibri" charset="0"/>
                <a:ea typeface="ＭＳ Ｐゴシック" charset="0"/>
              </a:rPr>
              <a:t>Entornos Saludables</a:t>
            </a:r>
            <a:endParaRPr lang="es-ES_tradnl" sz="2200" dirty="0">
              <a:latin typeface="Calibri" charset="0"/>
              <a:ea typeface="ＭＳ Ｐゴシック" charset="0"/>
            </a:endParaRPr>
          </a:p>
          <a:p>
            <a:pPr>
              <a:buFont typeface="Arial" charset="0"/>
              <a:buNone/>
            </a:pPr>
            <a:r>
              <a:rPr lang="es-MX" sz="2200" dirty="0">
                <a:latin typeface="Calibri" charset="0"/>
                <a:ea typeface="ＭＳ Ｐゴシック" charset="0"/>
              </a:rPr>
              <a:t>7 criterios materializados en las siguientes acciones a desarrollar:</a:t>
            </a:r>
            <a:endParaRPr lang="es-ES_tradnl" sz="2200" dirty="0">
              <a:latin typeface="Calibri" charset="0"/>
              <a:ea typeface="ＭＳ Ｐゴシック" charset="0"/>
            </a:endParaRPr>
          </a:p>
          <a:p>
            <a:pPr>
              <a:buFont typeface="Arial" charset="0"/>
              <a:buNone/>
            </a:pPr>
            <a:r>
              <a:rPr lang="es-MX" sz="2200" dirty="0">
                <a:latin typeface="Calibri" charset="0"/>
                <a:ea typeface="ＭＳ Ｐゴシック" charset="0"/>
              </a:rPr>
              <a:t> </a:t>
            </a:r>
            <a:endParaRPr lang="es-ES_tradnl" sz="2200" dirty="0">
              <a:latin typeface="Calibri" charset="0"/>
              <a:ea typeface="ＭＳ Ｐゴシック" charset="0"/>
            </a:endParaRPr>
          </a:p>
          <a:p>
            <a:pPr>
              <a:buFont typeface="Wingdings" charset="0"/>
              <a:buChar char="ü"/>
            </a:pPr>
            <a:r>
              <a:rPr lang="es-MX" sz="2200" b="1" dirty="0">
                <a:latin typeface="Calibri" charset="0"/>
                <a:ea typeface="ＭＳ Ｐゴシック" charset="0"/>
              </a:rPr>
              <a:t>Destinar por lo menos 30 minutos diariamente a la actividad física.</a:t>
            </a:r>
            <a:endParaRPr lang="es-ES_tradnl" sz="2200" b="1" dirty="0">
              <a:latin typeface="Calibri" charset="0"/>
              <a:ea typeface="ＭＳ Ｐゴシック" charset="0"/>
            </a:endParaRPr>
          </a:p>
          <a:p>
            <a:pPr>
              <a:buFont typeface="Wingdings" charset="0"/>
              <a:buChar char="ü"/>
            </a:pPr>
            <a:endParaRPr lang="es-ES_tradnl" sz="2200" b="1" dirty="0">
              <a:latin typeface="Calibri" charset="0"/>
              <a:ea typeface="ＭＳ Ｐゴシック" charset="0"/>
            </a:endParaRPr>
          </a:p>
          <a:p>
            <a:pPr>
              <a:buFont typeface="Wingdings" charset="0"/>
              <a:buChar char="ü"/>
            </a:pPr>
            <a:r>
              <a:rPr lang="es-MX" sz="2200" b="1" dirty="0">
                <a:latin typeface="Calibri" charset="0"/>
                <a:ea typeface="ＭＳ Ｐゴシック" charset="0"/>
              </a:rPr>
              <a:t>Oferta de alimentos de baja densidad energética y de alto nivel nutricional.</a:t>
            </a:r>
            <a:endParaRPr lang="es-ES_tradnl" sz="2200" b="1" dirty="0">
              <a:latin typeface="Calibri" charset="0"/>
              <a:ea typeface="ＭＳ Ｐゴシック" charset="0"/>
            </a:endParaRPr>
          </a:p>
          <a:p>
            <a:pPr>
              <a:buFont typeface="Wingdings" charset="0"/>
              <a:buChar char="ü"/>
            </a:pPr>
            <a:endParaRPr lang="es-ES_tradnl" sz="2200" b="1" dirty="0">
              <a:latin typeface="Calibri" charset="0"/>
              <a:ea typeface="ＭＳ Ｐゴシック" charset="0"/>
            </a:endParaRPr>
          </a:p>
          <a:p>
            <a:pPr>
              <a:buFont typeface="Wingdings" charset="0"/>
              <a:buChar char="ü"/>
            </a:pPr>
            <a:r>
              <a:rPr lang="es-MX" sz="2200" b="1" dirty="0">
                <a:latin typeface="Calibri" charset="0"/>
                <a:ea typeface="ＭＳ Ｐゴシック" charset="0"/>
              </a:rPr>
              <a:t>Disponibilidad de agua corriente u disponibilidad para el consumo humano. </a:t>
            </a:r>
            <a:endParaRPr lang="es-ES_tradnl" sz="2200" b="1" dirty="0">
              <a:latin typeface="Calibri" charset="0"/>
              <a:ea typeface="ＭＳ Ｐゴシック" charset="0"/>
            </a:endParaRPr>
          </a:p>
          <a:p>
            <a:pPr>
              <a:buFont typeface="Wingdings" charset="0"/>
              <a:buChar char="ü"/>
            </a:pPr>
            <a:endParaRPr lang="es-ES_tradnl" sz="2200" dirty="0">
              <a:latin typeface="Calibri" charset="0"/>
              <a:ea typeface="ＭＳ Ｐゴシック" charset="0"/>
            </a:endParaRPr>
          </a:p>
          <a:p>
            <a:pPr>
              <a:buFont typeface="Wingdings" charset="0"/>
              <a:buChar char="ü"/>
            </a:pPr>
            <a:r>
              <a:rPr lang="es-MX" sz="2200" dirty="0">
                <a:latin typeface="Calibri" charset="0"/>
                <a:ea typeface="ＭＳ Ｐゴシック" charset="0"/>
              </a:rPr>
              <a:t>Adecuado manejo de basura</a:t>
            </a:r>
            <a:endParaRPr lang="es-ES_tradnl" sz="2200" dirty="0">
              <a:latin typeface="Calibri" charset="0"/>
              <a:ea typeface="ＭＳ Ｐゴシック" charset="0"/>
            </a:endParaRPr>
          </a:p>
          <a:p>
            <a:pPr>
              <a:buFont typeface="Arial" charset="0"/>
              <a:buNone/>
            </a:pPr>
            <a:r>
              <a:rPr lang="es-MX" sz="2200" dirty="0">
                <a:latin typeface="Calibri" charset="0"/>
                <a:ea typeface="ＭＳ Ｐゴシック" charset="0"/>
              </a:rPr>
              <a:t> </a:t>
            </a:r>
            <a:endParaRPr lang="es-ES_tradnl" sz="2200" dirty="0">
              <a:latin typeface="Calibri" charset="0"/>
              <a:ea typeface="ＭＳ Ｐゴシック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s-ES" sz="1800" i="1" dirty="0">
              <a:solidFill>
                <a:srgbClr val="FF6600"/>
              </a:solidFill>
              <a:latin typeface="Calibri" charset="0"/>
              <a:ea typeface="ＭＳ Ｐゴシック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765175"/>
            <a:ext cx="252095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5516563"/>
            <a:ext cx="2463800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860800"/>
            <a:ext cx="2592388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12698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349500"/>
            <a:ext cx="25209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25752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68425" y="188913"/>
            <a:ext cx="7667625" cy="77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es-ES" sz="4000" b="1" i="1">
                <a:latin typeface="Calibri" charset="0"/>
                <a:ea typeface="ＭＳ Ｐゴシック" charset="0"/>
              </a:rPr>
              <a:t/>
            </a:r>
            <a:br>
              <a:rPr lang="es-ES" sz="4000" b="1" i="1">
                <a:latin typeface="Calibri" charset="0"/>
                <a:ea typeface="ＭＳ Ｐゴシック" charset="0"/>
              </a:rPr>
            </a:br>
            <a:endParaRPr lang="es-ES" sz="2800" b="1" i="1">
              <a:solidFill>
                <a:srgbClr val="FF6600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129026" name="Rectangle 4"/>
          <p:cNvSpPr>
            <a:spLocks noChangeArrowheads="1"/>
          </p:cNvSpPr>
          <p:nvPr/>
        </p:nvSpPr>
        <p:spPr bwMode="auto">
          <a:xfrm>
            <a:off x="900113" y="441325"/>
            <a:ext cx="64658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es-MX" sz="2800">
                <a:solidFill>
                  <a:schemeClr val="tx2"/>
                </a:solidFill>
              </a:rPr>
              <a:t/>
            </a:r>
            <a:br>
              <a:rPr lang="es-MX" sz="2800">
                <a:solidFill>
                  <a:schemeClr val="tx2"/>
                </a:solidFill>
              </a:rPr>
            </a:br>
            <a:r>
              <a:rPr lang="es-MX" sz="2800">
                <a:solidFill>
                  <a:schemeClr val="tx2"/>
                </a:solidFill>
              </a:rPr>
              <a:t/>
            </a:r>
            <a:br>
              <a:rPr lang="es-MX" sz="2800">
                <a:solidFill>
                  <a:schemeClr val="tx2"/>
                </a:solidFill>
              </a:rPr>
            </a:br>
            <a:endParaRPr lang="es-ES" sz="2800">
              <a:solidFill>
                <a:schemeClr val="tx2"/>
              </a:solidFill>
            </a:endParaRPr>
          </a:p>
        </p:txBody>
      </p:sp>
      <p:sp>
        <p:nvSpPr>
          <p:cNvPr id="129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528" y="91405"/>
            <a:ext cx="5400997" cy="58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s-ES" sz="2200" i="1" dirty="0">
                <a:solidFill>
                  <a:srgbClr val="FF6600"/>
                </a:solidFill>
                <a:latin typeface="Calibri" charset="0"/>
                <a:ea typeface="ＭＳ Ｐゴシック" charset="0"/>
              </a:rPr>
              <a:t>Certificación </a:t>
            </a:r>
            <a:r>
              <a:rPr lang="es-ES" sz="2200" i="1" dirty="0" smtClean="0">
                <a:solidFill>
                  <a:srgbClr val="FF6600"/>
                </a:solidFill>
                <a:latin typeface="Calibri" charset="0"/>
                <a:ea typeface="ＭＳ Ｐゴシック" charset="0"/>
              </a:rPr>
              <a:t>(Validación) de </a:t>
            </a:r>
            <a:r>
              <a:rPr lang="es-ES" sz="2200" i="1" dirty="0">
                <a:solidFill>
                  <a:srgbClr val="FF6600"/>
                </a:solidFill>
                <a:latin typeface="Calibri" charset="0"/>
                <a:ea typeface="ＭＳ Ｐゴシック" charset="0"/>
              </a:rPr>
              <a:t>Escuelas como Promotoras de la Salud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s-MX" sz="2200" i="1" dirty="0">
              <a:latin typeface="Calibri" charset="0"/>
              <a:ea typeface="ＭＳ Ｐゴシック" charset="0"/>
            </a:endParaRPr>
          </a:p>
          <a:p>
            <a:pPr>
              <a:buFont typeface="Arial" charset="0"/>
              <a:buNone/>
            </a:pPr>
            <a:r>
              <a:rPr lang="es-MX" sz="2200" b="1" dirty="0">
                <a:latin typeface="Calibri" charset="0"/>
                <a:ea typeface="ＭＳ Ｐゴシック" charset="0"/>
              </a:rPr>
              <a:t>Entornos Saludables</a:t>
            </a:r>
            <a:endParaRPr lang="es-ES_tradnl" sz="2200" dirty="0">
              <a:latin typeface="Calibri" charset="0"/>
              <a:ea typeface="ＭＳ Ｐゴシック" charset="0"/>
            </a:endParaRPr>
          </a:p>
          <a:p>
            <a:pPr>
              <a:buFont typeface="Arial" charset="0"/>
              <a:buNone/>
            </a:pPr>
            <a:r>
              <a:rPr lang="es-MX" sz="2200" dirty="0">
                <a:latin typeface="Calibri" charset="0"/>
                <a:ea typeface="ＭＳ Ｐゴシック" charset="0"/>
              </a:rPr>
              <a:t>7 criterios materializados en las siguientes acciones a desarrollar:</a:t>
            </a:r>
            <a:endParaRPr lang="es-ES_tradnl" sz="2200" dirty="0">
              <a:latin typeface="Calibri" charset="0"/>
              <a:ea typeface="ＭＳ Ｐゴシック" charset="0"/>
            </a:endParaRPr>
          </a:p>
          <a:p>
            <a:endParaRPr lang="es-ES_tradnl" sz="2200" dirty="0">
              <a:latin typeface="Calibri" charset="0"/>
              <a:ea typeface="ＭＳ Ｐゴシック" charset="0"/>
            </a:endParaRPr>
          </a:p>
          <a:p>
            <a:pPr>
              <a:buFont typeface="Wingdings" charset="0"/>
              <a:buChar char="ü"/>
            </a:pPr>
            <a:r>
              <a:rPr lang="es-MX" sz="2200" b="1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ＭＳ Ｐゴシック" charset="0"/>
              </a:rPr>
              <a:t>Mantenimiento</a:t>
            </a:r>
            <a:r>
              <a:rPr lang="es-MX" sz="2200" dirty="0">
                <a:latin typeface="Calibri" charset="0"/>
                <a:ea typeface="ＭＳ Ｐゴシック" charset="0"/>
              </a:rPr>
              <a:t> del plantel en general, y de </a:t>
            </a:r>
            <a:r>
              <a:rPr lang="es-MX" sz="2200" b="1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ＭＳ Ｐゴシック" charset="0"/>
              </a:rPr>
              <a:t>sanitarios </a:t>
            </a:r>
            <a:r>
              <a:rPr lang="es-MX" sz="2200" dirty="0">
                <a:latin typeface="Calibri" charset="0"/>
                <a:ea typeface="ＭＳ Ｐゴシック" charset="0"/>
              </a:rPr>
              <a:t>en condiciones higiénicas y funcionales.</a:t>
            </a:r>
            <a:endParaRPr lang="es-ES_tradnl" sz="2200" dirty="0">
              <a:latin typeface="Calibri" charset="0"/>
              <a:ea typeface="ＭＳ Ｐゴシック" charset="0"/>
            </a:endParaRPr>
          </a:p>
          <a:p>
            <a:pPr>
              <a:buFont typeface="Wingdings" charset="0"/>
              <a:buChar char="ü"/>
            </a:pPr>
            <a:endParaRPr lang="es-ES_tradnl" sz="2200" dirty="0">
              <a:latin typeface="Calibri" charset="0"/>
              <a:ea typeface="ＭＳ Ｐゴシック" charset="0"/>
            </a:endParaRPr>
          </a:p>
          <a:p>
            <a:pPr>
              <a:buFont typeface="Wingdings" charset="0"/>
              <a:buChar char="ü"/>
            </a:pPr>
            <a:r>
              <a:rPr lang="es-MX" sz="2200" dirty="0">
                <a:latin typeface="Calibri" charset="0"/>
                <a:ea typeface="ＭＳ Ｐゴシック" charset="0"/>
              </a:rPr>
              <a:t>Condiciones para el </a:t>
            </a:r>
            <a:r>
              <a:rPr lang="es-MX" sz="2200" b="1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ＭＳ Ｐゴシック" charset="0"/>
              </a:rPr>
              <a:t>acceso</a:t>
            </a:r>
            <a:r>
              <a:rPr lang="es-MX" sz="2200" dirty="0">
                <a:latin typeface="Calibri" charset="0"/>
                <a:ea typeface="ＭＳ Ｐゴシック" charset="0"/>
              </a:rPr>
              <a:t> físico de escolares con </a:t>
            </a:r>
            <a:r>
              <a:rPr lang="es-MX" sz="2200" b="1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ＭＳ Ｐゴシック" charset="0"/>
              </a:rPr>
              <a:t>discapacidad. </a:t>
            </a:r>
            <a:endParaRPr lang="es-MX" sz="2200" b="1" dirty="0" smtClean="0">
              <a:solidFill>
                <a:schemeClr val="accent6">
                  <a:lumMod val="75000"/>
                </a:schemeClr>
              </a:solidFill>
              <a:latin typeface="Calibri" charset="0"/>
              <a:ea typeface="ＭＳ Ｐゴシック" charset="0"/>
            </a:endParaRPr>
          </a:p>
          <a:p>
            <a:pPr>
              <a:buFont typeface="Wingdings" charset="0"/>
              <a:buChar char="ü"/>
            </a:pPr>
            <a:endParaRPr lang="es-ES_tradnl" sz="2200" dirty="0">
              <a:latin typeface="Calibri" charset="0"/>
              <a:ea typeface="ＭＳ Ｐゴシック" charset="0"/>
            </a:endParaRPr>
          </a:p>
          <a:p>
            <a:pPr lvl="0">
              <a:buFont typeface="Wingdings" charset="0"/>
              <a:buChar char="ü"/>
            </a:pPr>
            <a:r>
              <a:rPr lang="es-ES" sz="2200" dirty="0">
                <a:latin typeface="Calibri"/>
                <a:ea typeface="Times New Roman"/>
                <a:cs typeface="Calibri"/>
              </a:rPr>
              <a:t>Establecimiento de </a:t>
            </a:r>
            <a:r>
              <a:rPr lang="es-ES" sz="2200" b="1" dirty="0">
                <a:solidFill>
                  <a:schemeClr val="accent6">
                    <a:lumMod val="75000"/>
                  </a:schemeClr>
                </a:solidFill>
                <a:latin typeface="Calibri"/>
                <a:ea typeface="Times New Roman"/>
                <a:cs typeface="Calibri"/>
              </a:rPr>
              <a:t>actividades artísticas, deportivas, del cuidado del medio ambiente y de acción social</a:t>
            </a:r>
            <a:r>
              <a:rPr lang="es-ES" sz="2200" b="1" dirty="0">
                <a:latin typeface="Calibri"/>
                <a:ea typeface="Times New Roman"/>
                <a:cs typeface="Calibri"/>
              </a:rPr>
              <a:t> </a:t>
            </a:r>
            <a:r>
              <a:rPr lang="es-ES" sz="2200" dirty="0">
                <a:latin typeface="Calibri"/>
                <a:ea typeface="Times New Roman"/>
                <a:cs typeface="Calibri"/>
              </a:rPr>
              <a:t>solidaria y recíproca, entre otras.</a:t>
            </a:r>
            <a:endParaRPr lang="es-MX" sz="2200" dirty="0">
              <a:latin typeface="Calibri"/>
              <a:ea typeface="Times New Roman"/>
              <a:cs typeface="Calibri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s-ES" sz="1800" i="1" dirty="0">
              <a:solidFill>
                <a:srgbClr val="FF6600"/>
              </a:solidFill>
              <a:latin typeface="Calibri" charset="0"/>
              <a:ea typeface="ＭＳ Ｐゴシック" charset="0"/>
            </a:endParaRPr>
          </a:p>
        </p:txBody>
      </p:sp>
      <p:pic>
        <p:nvPicPr>
          <p:cNvPr id="2867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652963"/>
            <a:ext cx="2557463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868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739628"/>
            <a:ext cx="2592387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908695"/>
            <a:ext cx="2592387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68145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68425" y="188913"/>
            <a:ext cx="7667625" cy="77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es-ES" sz="4000" b="1" i="1">
                <a:latin typeface="Calibri" charset="0"/>
                <a:ea typeface="ＭＳ Ｐゴシック" charset="0"/>
              </a:rPr>
              <a:t/>
            </a:r>
            <a:br>
              <a:rPr lang="es-ES" sz="4000" b="1" i="1">
                <a:latin typeface="Calibri" charset="0"/>
                <a:ea typeface="ＭＳ Ｐゴシック" charset="0"/>
              </a:rPr>
            </a:br>
            <a:endParaRPr lang="es-ES" sz="2800" b="1" i="1">
              <a:solidFill>
                <a:srgbClr val="FF6600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131074" name="Rectangle 4"/>
          <p:cNvSpPr>
            <a:spLocks noChangeArrowheads="1"/>
          </p:cNvSpPr>
          <p:nvPr/>
        </p:nvSpPr>
        <p:spPr bwMode="auto">
          <a:xfrm>
            <a:off x="900113" y="441325"/>
            <a:ext cx="64658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es-MX" sz="2800">
                <a:solidFill>
                  <a:schemeClr val="tx2"/>
                </a:solidFill>
              </a:rPr>
              <a:t/>
            </a:r>
            <a:br>
              <a:rPr lang="es-MX" sz="2800">
                <a:solidFill>
                  <a:schemeClr val="tx2"/>
                </a:solidFill>
              </a:rPr>
            </a:br>
            <a:r>
              <a:rPr lang="es-MX" sz="2800">
                <a:solidFill>
                  <a:schemeClr val="tx2"/>
                </a:solidFill>
              </a:rPr>
              <a:t/>
            </a:r>
            <a:br>
              <a:rPr lang="es-MX" sz="2800">
                <a:solidFill>
                  <a:schemeClr val="tx2"/>
                </a:solidFill>
              </a:rPr>
            </a:br>
            <a:endParaRPr lang="es-ES" sz="2800">
              <a:solidFill>
                <a:schemeClr val="tx2"/>
              </a:solidFill>
            </a:endParaRPr>
          </a:p>
        </p:txBody>
      </p:sp>
      <p:sp>
        <p:nvSpPr>
          <p:cNvPr id="13107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536" y="115888"/>
            <a:ext cx="6480720" cy="58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s-ES" sz="2400" i="1" dirty="0">
                <a:solidFill>
                  <a:srgbClr val="FF6600"/>
                </a:solidFill>
                <a:latin typeface="Calibri" charset="0"/>
                <a:ea typeface="ＭＳ Ｐゴシック" charset="0"/>
              </a:rPr>
              <a:t>Certificación </a:t>
            </a:r>
            <a:r>
              <a:rPr lang="es-ES" sz="2400" i="1" dirty="0" smtClean="0">
                <a:solidFill>
                  <a:srgbClr val="FF6600"/>
                </a:solidFill>
                <a:latin typeface="Calibri" charset="0"/>
                <a:ea typeface="ＭＳ Ｐゴシック" charset="0"/>
              </a:rPr>
              <a:t>(Validación) de </a:t>
            </a:r>
            <a:r>
              <a:rPr lang="es-ES" sz="2400" i="1" dirty="0">
                <a:solidFill>
                  <a:srgbClr val="FF6600"/>
                </a:solidFill>
                <a:latin typeface="Calibri" charset="0"/>
                <a:ea typeface="ＭＳ Ｐゴシック" charset="0"/>
              </a:rPr>
              <a:t>Escuelas como Promotoras de la Salud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s-MX" sz="2400" i="1" dirty="0">
              <a:latin typeface="Calibri" charset="0"/>
              <a:ea typeface="ＭＳ Ｐゴシック" charset="0"/>
            </a:endParaRPr>
          </a:p>
          <a:p>
            <a:pPr>
              <a:buFont typeface="Arial" charset="0"/>
              <a:buNone/>
            </a:pPr>
            <a:r>
              <a:rPr lang="es-MX" sz="2200" b="1" u="sng" dirty="0">
                <a:latin typeface="Calibri" charset="0"/>
                <a:ea typeface="ＭＳ Ｐゴシック" charset="0"/>
              </a:rPr>
              <a:t>Criterios que deben cumplirse para el proceso de certificación, según avance:</a:t>
            </a:r>
            <a:endParaRPr lang="es-ES_tradnl" sz="2200" dirty="0">
              <a:latin typeface="Calibri" charset="0"/>
              <a:ea typeface="ＭＳ Ｐゴシック" charset="0"/>
            </a:endParaRPr>
          </a:p>
          <a:p>
            <a:pPr>
              <a:buFont typeface="Arial" charset="0"/>
              <a:buNone/>
            </a:pPr>
            <a:r>
              <a:rPr lang="es-MX" sz="2200" b="1" dirty="0">
                <a:latin typeface="Calibri" charset="0"/>
                <a:ea typeface="ＭＳ Ｐゴシック" charset="0"/>
              </a:rPr>
              <a:t> </a:t>
            </a:r>
            <a:endParaRPr lang="es-ES_tradnl" sz="2200" dirty="0">
              <a:latin typeface="Calibri" charset="0"/>
              <a:ea typeface="ＭＳ Ｐゴシック" charset="0"/>
            </a:endParaRPr>
          </a:p>
          <a:p>
            <a:pPr>
              <a:buFont typeface="Arial" charset="0"/>
              <a:buNone/>
            </a:pPr>
            <a:r>
              <a:rPr lang="es-MX" sz="2800" b="1" dirty="0">
                <a:latin typeface="Calibri" charset="0"/>
                <a:ea typeface="ＭＳ Ｐゴシック" charset="0"/>
              </a:rPr>
              <a:t>Criterios cumplidos para Izar Bandera Blanca: Avance: 50 a 79%  </a:t>
            </a:r>
            <a:endParaRPr lang="es-ES_tradnl" sz="2800" dirty="0">
              <a:latin typeface="Calibri" charset="0"/>
              <a:ea typeface="ＭＳ Ｐゴシック" charset="0"/>
            </a:endParaRPr>
          </a:p>
          <a:p>
            <a:pPr>
              <a:buFont typeface="Arial" charset="0"/>
              <a:buNone/>
            </a:pPr>
            <a:endParaRPr lang="es-ES_tradnl" sz="2800" b="1" dirty="0">
              <a:latin typeface="Calibri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s-MX" sz="2800" b="1" dirty="0">
                <a:latin typeface="Calibri" charset="0"/>
                <a:ea typeface="ＭＳ Ｐゴシック" charset="0"/>
              </a:rPr>
              <a:t>Criterios cumplidos para Certificar una Escuela como Promotora de la Salud: Avance: 80% o más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s-ES" sz="2800" i="1" dirty="0">
              <a:solidFill>
                <a:srgbClr val="FF6600"/>
              </a:solidFill>
              <a:latin typeface="Calibri" charset="0"/>
              <a:ea typeface="ＭＳ Ｐゴシック" charset="0"/>
            </a:endParaRPr>
          </a:p>
        </p:txBody>
      </p:sp>
      <p:pic>
        <p:nvPicPr>
          <p:cNvPr id="9933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8" y="4581525"/>
            <a:ext cx="3603625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65134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94" name="Picture 22"/>
          <p:cNvPicPr>
            <a:picLocks noChangeAspect="1" noChangeArrowheads="1"/>
          </p:cNvPicPr>
          <p:nvPr/>
        </p:nvPicPr>
        <p:blipFill>
          <a:blip r:embed="rId3">
            <a:lum bright="18000"/>
          </a:blip>
          <a:srcRect/>
          <a:stretch>
            <a:fillRect/>
          </a:stretch>
        </p:blipFill>
        <p:spPr bwMode="auto">
          <a:xfrm>
            <a:off x="2195513" y="4437063"/>
            <a:ext cx="1943100" cy="213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9882" name="1 Imagen" descr="logo escuela y salud-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85113" y="6081713"/>
            <a:ext cx="1258887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88" name="Rectangle 16"/>
          <p:cNvSpPr>
            <a:spLocks noChangeArrowheads="1"/>
          </p:cNvSpPr>
          <p:nvPr/>
        </p:nvSpPr>
        <p:spPr bwMode="auto">
          <a:xfrm>
            <a:off x="0" y="0"/>
            <a:ext cx="68405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MX" sz="2800" b="1" i="1" dirty="0">
                <a:solidFill>
                  <a:srgbClr val="008000"/>
                </a:solidFill>
                <a:latin typeface="Adobe Caslon Pro"/>
              </a:rPr>
              <a:t>Trabajar para que el esfuerzo sea sustentable </a:t>
            </a:r>
            <a:r>
              <a:rPr lang="es-MX" sz="2800" b="1" i="1" dirty="0">
                <a:solidFill>
                  <a:srgbClr val="C0504D"/>
                </a:solidFill>
                <a:latin typeface="Adobe Caslon Pro"/>
              </a:rPr>
              <a:t>(perdure)</a:t>
            </a:r>
            <a:endParaRPr lang="es-ES" sz="2800" b="1" i="1" dirty="0">
              <a:solidFill>
                <a:srgbClr val="C0504D"/>
              </a:solidFill>
              <a:latin typeface="Adobe Caslon Pro"/>
            </a:endParaRPr>
          </a:p>
        </p:txBody>
      </p:sp>
      <p:sp>
        <p:nvSpPr>
          <p:cNvPr id="79889" name="Rectangle 17"/>
          <p:cNvSpPr>
            <a:spLocks noChangeArrowheads="1"/>
          </p:cNvSpPr>
          <p:nvPr/>
        </p:nvSpPr>
        <p:spPr bwMode="auto">
          <a:xfrm>
            <a:off x="0" y="1628775"/>
            <a:ext cx="6192838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 algn="ctr"/>
            <a:r>
              <a:rPr lang="es-MX" sz="2400" b="1" i="1" dirty="0">
                <a:solidFill>
                  <a:srgbClr val="C0504D"/>
                </a:solidFill>
                <a:latin typeface="Adobe Caslon Pro"/>
              </a:rPr>
              <a:t>Aprender del pasado</a:t>
            </a:r>
            <a:r>
              <a:rPr lang="es-MX" sz="2400" b="1" i="1" dirty="0">
                <a:solidFill>
                  <a:srgbClr val="FF0000"/>
                </a:solidFill>
                <a:latin typeface="Adobe Caslon Pro"/>
              </a:rPr>
              <a:t>,</a:t>
            </a:r>
            <a:r>
              <a:rPr lang="es-MX" sz="2400" b="1" i="1" dirty="0">
                <a:solidFill>
                  <a:srgbClr val="5F5F5F"/>
                </a:solidFill>
                <a:latin typeface="Adobe Caslon Pro"/>
              </a:rPr>
              <a:t> trabajar para necesidades presentes y futuras</a:t>
            </a:r>
          </a:p>
          <a:p>
            <a:pPr lvl="1" algn="ctr"/>
            <a:endParaRPr lang="es-MX" sz="2400" b="1" i="1" dirty="0">
              <a:solidFill>
                <a:srgbClr val="5F5F5F"/>
              </a:solidFill>
              <a:latin typeface="Adobe Caslon Pro"/>
            </a:endParaRPr>
          </a:p>
          <a:p>
            <a:pPr lvl="1" algn="ctr"/>
            <a:r>
              <a:rPr lang="es-MX" sz="2400" b="1" i="1" dirty="0">
                <a:solidFill>
                  <a:srgbClr val="C0504D"/>
                </a:solidFill>
                <a:latin typeface="Adobe Caslon Pro"/>
              </a:rPr>
              <a:t>Valorarse como personas </a:t>
            </a:r>
            <a:r>
              <a:rPr lang="es-MX" sz="2400" b="1" i="1" dirty="0">
                <a:solidFill>
                  <a:srgbClr val="5F5F5F"/>
                </a:solidFill>
                <a:latin typeface="Adobe Caslon Pro"/>
              </a:rPr>
              <a:t>y no como consumidores.</a:t>
            </a:r>
          </a:p>
          <a:p>
            <a:pPr lvl="1" algn="ctr">
              <a:spcBef>
                <a:spcPct val="50000"/>
              </a:spcBef>
              <a:buFont typeface="Arial" charset="0"/>
              <a:buChar char="•"/>
            </a:pPr>
            <a:endParaRPr lang="es-MX" sz="2400" b="1" i="1" dirty="0">
              <a:solidFill>
                <a:srgbClr val="5F5F5F"/>
              </a:solidFill>
              <a:latin typeface="Adobe Caslon Pro"/>
              <a:ea typeface="MS PGothic" pitchFamily="34" charset="-128"/>
            </a:endParaRPr>
          </a:p>
        </p:txBody>
      </p:sp>
      <p:pic>
        <p:nvPicPr>
          <p:cNvPr id="79892" name="Picture 20"/>
          <p:cNvPicPr>
            <a:picLocks noChangeAspect="1" noChangeArrowheads="1"/>
          </p:cNvPicPr>
          <p:nvPr/>
        </p:nvPicPr>
        <p:blipFill>
          <a:blip r:embed="rId5">
            <a:lum bright="12000"/>
          </a:blip>
          <a:srcRect/>
          <a:stretch>
            <a:fillRect/>
          </a:stretch>
        </p:blipFill>
        <p:spPr bwMode="auto">
          <a:xfrm>
            <a:off x="6443663" y="1412875"/>
            <a:ext cx="2447925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9890" name="Picture 2"/>
          <p:cNvPicPr>
            <a:picLocks noChangeAspect="1" noChangeArrowheads="1"/>
          </p:cNvPicPr>
          <p:nvPr/>
        </p:nvPicPr>
        <p:blipFill>
          <a:blip r:embed="rId6">
            <a:lum bright="24000"/>
          </a:blip>
          <a:srcRect/>
          <a:stretch>
            <a:fillRect/>
          </a:stretch>
        </p:blipFill>
        <p:spPr bwMode="auto">
          <a:xfrm>
            <a:off x="5003800" y="4149725"/>
            <a:ext cx="2233613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98" name="Picture 26" descr="Cadenas : cadena de hierba 3D, protección de la naturaleza 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35825" y="3770313"/>
            <a:ext cx="720725" cy="539750"/>
          </a:xfrm>
          <a:prstGeom prst="rect">
            <a:avLst/>
          </a:prstGeom>
          <a:noFill/>
        </p:spPr>
      </p:pic>
      <p:pic>
        <p:nvPicPr>
          <p:cNvPr id="79899" name="Picture 27" descr="Cadenas : cadena de hierba 3D, protección de la naturaleza 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40200" y="4238625"/>
            <a:ext cx="863600" cy="647700"/>
          </a:xfrm>
          <a:prstGeom prst="rect">
            <a:avLst/>
          </a:prstGeom>
          <a:noFill/>
        </p:spPr>
      </p:pic>
      <p:pic>
        <p:nvPicPr>
          <p:cNvPr id="11" name="1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5843588"/>
            <a:ext cx="765906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4450"/>
            <a:ext cx="15843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3 Rectángulo"/>
          <p:cNvSpPr>
            <a:spLocks noChangeArrowheads="1"/>
          </p:cNvSpPr>
          <p:nvPr/>
        </p:nvSpPr>
        <p:spPr bwMode="auto">
          <a:xfrm>
            <a:off x="323528" y="0"/>
            <a:ext cx="288131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MX" sz="2000" b="1" dirty="0">
              <a:solidFill>
                <a:prstClr val="black"/>
              </a:solidFill>
              <a:latin typeface="Adobe Caslon Pro" pitchFamily="18" charset="0"/>
            </a:endParaRPr>
          </a:p>
          <a:p>
            <a:endParaRPr lang="es-MX" sz="2000" b="1" dirty="0">
              <a:solidFill>
                <a:prstClr val="black"/>
              </a:solidFill>
              <a:latin typeface="Adobe Caslon Pro" pitchFamily="18" charset="0"/>
            </a:endParaRPr>
          </a:p>
          <a:p>
            <a:r>
              <a:rPr lang="es-MX" sz="2000" b="1" dirty="0">
                <a:solidFill>
                  <a:srgbClr val="006600"/>
                </a:solidFill>
                <a:latin typeface="Adobe Caslon Pro" pitchFamily="18" charset="0"/>
              </a:rPr>
              <a:t>Finalidad/Principio</a:t>
            </a:r>
          </a:p>
          <a:p>
            <a:endParaRPr lang="es-MX" sz="2000" b="1" dirty="0">
              <a:solidFill>
                <a:srgbClr val="006600"/>
              </a:solidFill>
              <a:latin typeface="Adobe Caslon Pro" pitchFamily="18" charset="0"/>
            </a:endParaRPr>
          </a:p>
        </p:txBody>
      </p:sp>
      <p:sp>
        <p:nvSpPr>
          <p:cNvPr id="10244" name="Text Box 18"/>
          <p:cNvSpPr txBox="1">
            <a:spLocks noChangeArrowheads="1"/>
          </p:cNvSpPr>
          <p:nvPr/>
        </p:nvSpPr>
        <p:spPr bwMode="auto">
          <a:xfrm>
            <a:off x="323528" y="1268413"/>
            <a:ext cx="8568951" cy="830997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MX" sz="2400" b="1" dirty="0" smtClean="0">
                <a:solidFill>
                  <a:prstClr val="white"/>
                </a:solidFill>
                <a:latin typeface="Adobe Caslon Pro" pitchFamily="18" charset="0"/>
              </a:rPr>
              <a:t>Certificación (Acreditación) de Escuelas como Promotoras de la Salud</a:t>
            </a:r>
            <a:endParaRPr lang="es-ES" sz="2400" b="1" dirty="0" smtClean="0">
              <a:solidFill>
                <a:prstClr val="white"/>
              </a:solidFill>
              <a:latin typeface="Adobe Caslon Pro" pitchFamily="18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247641"/>
              </p:ext>
            </p:extLst>
          </p:nvPr>
        </p:nvGraphicFramePr>
        <p:xfrm>
          <a:off x="467544" y="2276871"/>
          <a:ext cx="8424936" cy="4248472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022640"/>
                <a:gridCol w="909523"/>
                <a:gridCol w="910288"/>
                <a:gridCol w="911816"/>
                <a:gridCol w="911816"/>
                <a:gridCol w="911816"/>
                <a:gridCol w="1023405"/>
                <a:gridCol w="911816"/>
                <a:gridCol w="911816"/>
              </a:tblGrid>
              <a:tr h="309526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Anexo 1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309526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Cédula de Certificación o Reconocimiento de Escuelas Promotoras de la Salud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983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98325"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La cédula de certificación consta de 22 criterios, cada criterio aprobado otorga un 4.54%. 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83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83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Ejemplo: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Cumple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No cumple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54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4.54%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0%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83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8325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 continuación lea cuidadosamente y califique los criterios.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95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526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CRITERIOS DE COORDINACIÓN INTERSECTORIAL Y PARTICIPACIÓN SOCIAL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98325">
                <a:tc rowSpan="2"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Criterio 1.</a:t>
                      </a: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Contar con un Plan de Acción basado en los cuatro ejes de acción: Participación social, Educación para la salud y desarrollo de competencias, Acceso a los servicios de salud y Entornos favorables a la salud.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Cumple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No cumple 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6648">
                <a:tc gridSpan="7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54910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1 Título"/>
          <p:cNvSpPr>
            <a:spLocks noGrp="1"/>
          </p:cNvSpPr>
          <p:nvPr>
            <p:ph type="title"/>
          </p:nvPr>
        </p:nvSpPr>
        <p:spPr bwMode="auto">
          <a:xfrm>
            <a:off x="709265" y="404813"/>
            <a:ext cx="6022975" cy="431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s-MX" sz="2400" b="1" i="1" dirty="0" smtClean="0">
                <a:solidFill>
                  <a:srgbClr val="FF0000"/>
                </a:solidFill>
              </a:rPr>
              <a:t>Diagnóstico de Salud Escolar</a:t>
            </a:r>
          </a:p>
        </p:txBody>
      </p:sp>
      <p:sp>
        <p:nvSpPr>
          <p:cNvPr id="39938" name="2 Marcador de contenido"/>
          <p:cNvSpPr>
            <a:spLocks noGrp="1"/>
          </p:cNvSpPr>
          <p:nvPr>
            <p:ph idx="1"/>
          </p:nvPr>
        </p:nvSpPr>
        <p:spPr bwMode="auto">
          <a:xfrm>
            <a:off x="395288" y="1341438"/>
            <a:ext cx="8424862" cy="47847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>
              <a:buFont typeface="Arial" charset="0"/>
              <a:buNone/>
            </a:pPr>
            <a:endParaRPr lang="es-MX" sz="2000" b="1" dirty="0" smtClean="0">
              <a:solidFill>
                <a:srgbClr val="008000"/>
              </a:solidFill>
            </a:endParaRPr>
          </a:p>
          <a:p>
            <a:pPr lvl="2">
              <a:buFont typeface="Arial" charset="0"/>
              <a:buNone/>
            </a:pPr>
            <a:r>
              <a:rPr lang="es-MX" sz="2000" b="1" dirty="0" smtClean="0">
                <a:solidFill>
                  <a:srgbClr val="333333"/>
                </a:solidFill>
              </a:rPr>
              <a:t>¿</a:t>
            </a:r>
            <a:r>
              <a:rPr lang="es-MX" b="1" dirty="0" smtClean="0">
                <a:solidFill>
                  <a:srgbClr val="008000"/>
                </a:solidFill>
              </a:rPr>
              <a:t>Para qué</a:t>
            </a:r>
            <a:r>
              <a:rPr lang="es-ES" b="1" dirty="0">
                <a:solidFill>
                  <a:srgbClr val="008000"/>
                </a:solidFill>
              </a:rPr>
              <a:t> </a:t>
            </a:r>
            <a:r>
              <a:rPr lang="es-ES" sz="2400" dirty="0" smtClean="0">
                <a:solidFill>
                  <a:srgbClr val="5F5F5F"/>
                </a:solidFill>
              </a:rPr>
              <a:t>un </a:t>
            </a:r>
            <a:r>
              <a:rPr lang="es-ES" sz="2400" b="1" dirty="0" smtClean="0">
                <a:solidFill>
                  <a:srgbClr val="008000"/>
                </a:solidFill>
              </a:rPr>
              <a:t>diagnóstico</a:t>
            </a:r>
            <a:r>
              <a:rPr lang="es-ES" sz="2400" dirty="0" smtClean="0">
                <a:solidFill>
                  <a:srgbClr val="5F5F5F"/>
                </a:solidFill>
              </a:rPr>
              <a:t> </a:t>
            </a:r>
            <a:r>
              <a:rPr lang="es-ES" sz="2400" b="1" dirty="0" smtClean="0">
                <a:solidFill>
                  <a:srgbClr val="008000"/>
                </a:solidFill>
              </a:rPr>
              <a:t>estatal </a:t>
            </a:r>
            <a:r>
              <a:rPr lang="es-ES" sz="2400" b="1" dirty="0" smtClean="0">
                <a:solidFill>
                  <a:srgbClr val="333333"/>
                </a:solidFill>
              </a:rPr>
              <a:t>y</a:t>
            </a:r>
            <a:r>
              <a:rPr lang="es-ES" sz="2400" dirty="0" smtClean="0">
                <a:solidFill>
                  <a:srgbClr val="333333"/>
                </a:solidFill>
              </a:rPr>
              <a:t> un diagnóstico por</a:t>
            </a:r>
            <a:r>
              <a:rPr lang="es-ES" sz="2400" b="1" dirty="0" smtClean="0">
                <a:solidFill>
                  <a:srgbClr val="333333"/>
                </a:solidFill>
              </a:rPr>
              <a:t> </a:t>
            </a:r>
            <a:r>
              <a:rPr lang="es-ES" sz="2400" b="1" dirty="0" smtClean="0">
                <a:solidFill>
                  <a:srgbClr val="008000"/>
                </a:solidFill>
              </a:rPr>
              <a:t>escuela</a:t>
            </a:r>
            <a:r>
              <a:rPr lang="es-ES" sz="2400" b="1" dirty="0" smtClean="0">
                <a:solidFill>
                  <a:srgbClr val="5F5F5F"/>
                </a:solidFill>
              </a:rPr>
              <a:t>?</a:t>
            </a:r>
            <a:endParaRPr lang="es-ES" sz="1800" b="1" dirty="0" smtClean="0">
              <a:solidFill>
                <a:srgbClr val="008000"/>
              </a:solidFill>
            </a:endParaRPr>
          </a:p>
          <a:p>
            <a:pPr lvl="2" algn="just">
              <a:buFont typeface="Arial" charset="0"/>
              <a:buNone/>
            </a:pPr>
            <a:endParaRPr lang="es-ES" sz="2000" b="1" dirty="0" smtClean="0">
              <a:solidFill>
                <a:srgbClr val="5F5F5F"/>
              </a:solidFill>
            </a:endParaRPr>
          </a:p>
          <a:p>
            <a:pPr lvl="2">
              <a:buFont typeface="Arial" charset="0"/>
              <a:buNone/>
            </a:pPr>
            <a:r>
              <a:rPr lang="es-ES" sz="2000" dirty="0" smtClean="0">
                <a:solidFill>
                  <a:srgbClr val="333333"/>
                </a:solidFill>
              </a:rPr>
              <a:t>* Conocer las condiciones generales de salud de la población escolar a   intervenir</a:t>
            </a:r>
          </a:p>
          <a:p>
            <a:pPr lvl="2">
              <a:buFont typeface="Arial" charset="0"/>
              <a:buNone/>
            </a:pPr>
            <a:r>
              <a:rPr lang="es-MX" sz="2000" dirty="0" smtClean="0">
                <a:solidFill>
                  <a:srgbClr val="333333"/>
                </a:solidFill>
              </a:rPr>
              <a:t> *  Planear intersectorialmente las acciones de prevención y promoción de la salud</a:t>
            </a:r>
            <a:r>
              <a:rPr lang="es-MX" sz="1800" dirty="0" smtClean="0">
                <a:solidFill>
                  <a:srgbClr val="333333"/>
                </a:solidFill>
              </a:rPr>
              <a:t> </a:t>
            </a:r>
            <a:endParaRPr lang="es-ES" sz="1800" dirty="0" smtClean="0">
              <a:solidFill>
                <a:srgbClr val="333333"/>
              </a:solidFill>
            </a:endParaRPr>
          </a:p>
          <a:p>
            <a:pPr>
              <a:buFont typeface="Arial" charset="0"/>
              <a:buNone/>
            </a:pPr>
            <a:endParaRPr lang="es-ES" sz="2400" b="1" dirty="0" smtClean="0">
              <a:solidFill>
                <a:srgbClr val="5F5F5F"/>
              </a:solidFill>
            </a:endParaRPr>
          </a:p>
          <a:p>
            <a:pPr algn="ctr">
              <a:buFont typeface="Arial" charset="0"/>
              <a:buNone/>
            </a:pPr>
            <a:r>
              <a:rPr lang="es-ES" sz="2400" b="1" dirty="0" smtClean="0">
                <a:solidFill>
                  <a:srgbClr val="FF0000"/>
                </a:solidFill>
              </a:rPr>
              <a:t>Priorizar acciones y desarrollar el </a:t>
            </a:r>
            <a:r>
              <a:rPr lang="es-MX" sz="2400" b="1" dirty="0" smtClean="0">
                <a:solidFill>
                  <a:srgbClr val="FF0000"/>
                </a:solidFill>
              </a:rPr>
              <a:t>Plan Estatal Intersectorial del </a:t>
            </a:r>
            <a:r>
              <a:rPr lang="es-MX" sz="2400" b="1" dirty="0" err="1" smtClean="0">
                <a:solidFill>
                  <a:srgbClr val="FF0000"/>
                </a:solidFill>
              </a:rPr>
              <a:t>PEyS</a:t>
            </a:r>
            <a:endParaRPr lang="es-MX" sz="2400" b="1" dirty="0" smtClean="0">
              <a:solidFill>
                <a:srgbClr val="FF0000"/>
              </a:solidFill>
            </a:endParaRPr>
          </a:p>
        </p:txBody>
      </p:sp>
      <p:pic>
        <p:nvPicPr>
          <p:cNvPr id="39941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063" y="188913"/>
            <a:ext cx="12954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Line 8"/>
          <p:cNvSpPr>
            <a:spLocks noChangeShapeType="1"/>
          </p:cNvSpPr>
          <p:nvPr/>
        </p:nvSpPr>
        <p:spPr bwMode="auto">
          <a:xfrm>
            <a:off x="449218" y="1487480"/>
            <a:ext cx="0" cy="3455988"/>
          </a:xfrm>
          <a:prstGeom prst="line">
            <a:avLst/>
          </a:prstGeom>
          <a:noFill/>
          <a:ln w="107950">
            <a:solidFill>
              <a:srgbClr val="0080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s-MX"/>
          </a:p>
        </p:txBody>
      </p:sp>
      <p:pic>
        <p:nvPicPr>
          <p:cNvPr id="6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65893"/>
            <a:ext cx="765906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39448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063" y="188913"/>
            <a:ext cx="12954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65893"/>
            <a:ext cx="765906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573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4450"/>
            <a:ext cx="15843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3 Rectángulo"/>
          <p:cNvSpPr>
            <a:spLocks noChangeArrowheads="1"/>
          </p:cNvSpPr>
          <p:nvPr/>
        </p:nvSpPr>
        <p:spPr bwMode="auto">
          <a:xfrm>
            <a:off x="323528" y="0"/>
            <a:ext cx="288131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MX" sz="2000" b="1" dirty="0">
              <a:solidFill>
                <a:prstClr val="black"/>
              </a:solidFill>
              <a:latin typeface="Adobe Caslon Pro" pitchFamily="18" charset="0"/>
            </a:endParaRPr>
          </a:p>
          <a:p>
            <a:endParaRPr lang="es-MX" sz="2000" b="1" dirty="0">
              <a:solidFill>
                <a:prstClr val="black"/>
              </a:solidFill>
              <a:latin typeface="Adobe Caslon Pro" pitchFamily="18" charset="0"/>
            </a:endParaRPr>
          </a:p>
          <a:p>
            <a:r>
              <a:rPr lang="es-MX" sz="2000" b="1" dirty="0">
                <a:solidFill>
                  <a:srgbClr val="006600"/>
                </a:solidFill>
                <a:latin typeface="Adobe Caslon Pro" pitchFamily="18" charset="0"/>
              </a:rPr>
              <a:t>Finalidad/Principio</a:t>
            </a:r>
          </a:p>
          <a:p>
            <a:endParaRPr lang="es-MX" sz="2000" b="1" dirty="0">
              <a:solidFill>
                <a:srgbClr val="006600"/>
              </a:solidFill>
              <a:latin typeface="Adobe Caslon Pro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331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4450"/>
            <a:ext cx="15843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3 Rectángulo"/>
          <p:cNvSpPr>
            <a:spLocks noChangeArrowheads="1"/>
          </p:cNvSpPr>
          <p:nvPr/>
        </p:nvSpPr>
        <p:spPr bwMode="auto">
          <a:xfrm>
            <a:off x="323528" y="0"/>
            <a:ext cx="288131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MX" sz="2000" b="1" dirty="0">
              <a:solidFill>
                <a:prstClr val="black"/>
              </a:solidFill>
              <a:latin typeface="Adobe Caslon Pro" pitchFamily="18" charset="0"/>
            </a:endParaRPr>
          </a:p>
          <a:p>
            <a:endParaRPr lang="es-MX" sz="2000" b="1" dirty="0">
              <a:solidFill>
                <a:prstClr val="black"/>
              </a:solidFill>
              <a:latin typeface="Adobe Caslon Pro" pitchFamily="18" charset="0"/>
            </a:endParaRPr>
          </a:p>
          <a:p>
            <a:r>
              <a:rPr lang="es-MX" sz="2000" b="1" dirty="0">
                <a:solidFill>
                  <a:srgbClr val="006600"/>
                </a:solidFill>
                <a:latin typeface="Adobe Caslon Pro" pitchFamily="18" charset="0"/>
              </a:rPr>
              <a:t>Finalidad/Principio</a:t>
            </a:r>
          </a:p>
          <a:p>
            <a:endParaRPr lang="es-MX" sz="2000" b="1" dirty="0">
              <a:solidFill>
                <a:srgbClr val="006600"/>
              </a:solidFill>
              <a:latin typeface="Adobe Caslon Pro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518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Título"/>
          <p:cNvSpPr>
            <a:spLocks noGrp="1"/>
          </p:cNvSpPr>
          <p:nvPr>
            <p:ph type="title"/>
          </p:nvPr>
        </p:nvSpPr>
        <p:spPr bwMode="auto">
          <a:xfrm>
            <a:off x="179512" y="-315416"/>
            <a:ext cx="5256584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s-MX" sz="2800" b="1" dirty="0" smtClean="0">
                <a:solidFill>
                  <a:srgbClr val="336600"/>
                </a:solidFill>
                <a:latin typeface="Calibri"/>
                <a:cs typeface="Calibri"/>
              </a:rPr>
              <a:t/>
            </a:r>
            <a:br>
              <a:rPr lang="es-MX" sz="2800" b="1" dirty="0" smtClean="0">
                <a:solidFill>
                  <a:srgbClr val="336600"/>
                </a:solidFill>
                <a:latin typeface="Calibri"/>
                <a:cs typeface="Calibri"/>
              </a:rPr>
            </a:br>
            <a:r>
              <a:rPr lang="es-MX" sz="2800" b="1" dirty="0" smtClean="0">
                <a:solidFill>
                  <a:srgbClr val="336600"/>
                </a:solidFill>
                <a:latin typeface="Calibri"/>
                <a:cs typeface="Calibri"/>
              </a:rPr>
              <a:t>Plan Estatal Intersectorial del PEyS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4784725"/>
          </a:xfrm>
        </p:spPr>
        <p:txBody>
          <a:bodyPr/>
          <a:lstStyle/>
          <a:p>
            <a:pPr>
              <a:defRPr/>
            </a:pPr>
            <a:r>
              <a:rPr lang="es-MX" sz="2400" b="1" dirty="0">
                <a:latin typeface="Calibri"/>
                <a:cs typeface="Calibri"/>
              </a:rPr>
              <a:t>D</a:t>
            </a:r>
            <a:r>
              <a:rPr lang="es-MX" sz="2400" b="1" dirty="0" smtClean="0">
                <a:latin typeface="Calibri"/>
                <a:cs typeface="Calibri"/>
              </a:rPr>
              <a:t>ocumento </a:t>
            </a:r>
            <a:r>
              <a:rPr lang="es-MX" sz="2400" b="1" dirty="0">
                <a:latin typeface="Calibri"/>
                <a:cs typeface="Calibri"/>
              </a:rPr>
              <a:t>rector </a:t>
            </a:r>
            <a:r>
              <a:rPr lang="es-MX" sz="2400" dirty="0">
                <a:latin typeface="Calibri"/>
                <a:cs typeface="Calibri"/>
              </a:rPr>
              <a:t>a nivel E</a:t>
            </a:r>
            <a:r>
              <a:rPr lang="es-MX" sz="2400" dirty="0" smtClean="0">
                <a:latin typeface="Calibri"/>
                <a:cs typeface="Calibri"/>
              </a:rPr>
              <a:t>statal </a:t>
            </a:r>
            <a:r>
              <a:rPr lang="es-MX" sz="2400" dirty="0">
                <a:latin typeface="Calibri"/>
                <a:cs typeface="Calibri"/>
              </a:rPr>
              <a:t>en el cual se establezcan las acciones que habrán de desarrollarse en el marco del Programa Escuela y Salud </a:t>
            </a:r>
            <a:r>
              <a:rPr lang="es-MX" sz="2400" dirty="0" smtClean="0">
                <a:latin typeface="Calibri"/>
                <a:cs typeface="Calibri"/>
              </a:rPr>
              <a:t>por </a:t>
            </a:r>
            <a:r>
              <a:rPr lang="es-MX" sz="2400" dirty="0">
                <a:latin typeface="Calibri"/>
                <a:cs typeface="Calibri"/>
              </a:rPr>
              <a:t>Ciclo </a:t>
            </a:r>
            <a:r>
              <a:rPr lang="es-MX" sz="2400" dirty="0" smtClean="0">
                <a:latin typeface="Calibri"/>
                <a:cs typeface="Calibri"/>
              </a:rPr>
              <a:t>Escolar.</a:t>
            </a:r>
          </a:p>
          <a:p>
            <a:pPr marL="0" indent="0">
              <a:buFont typeface="Arial" charset="0"/>
              <a:buNone/>
              <a:defRPr/>
            </a:pPr>
            <a:endParaRPr lang="es-MX" sz="2400" dirty="0" smtClean="0">
              <a:latin typeface="Calibri"/>
              <a:cs typeface="Calibri"/>
            </a:endParaRPr>
          </a:p>
          <a:p>
            <a:pPr lvl="1">
              <a:defRPr/>
            </a:pPr>
            <a:r>
              <a:rPr lang="es-MX" sz="2400" dirty="0">
                <a:latin typeface="Calibri"/>
                <a:cs typeface="Calibri"/>
              </a:rPr>
              <a:t>A</a:t>
            </a:r>
            <a:r>
              <a:rPr lang="es-MX" sz="2400" dirty="0" smtClean="0">
                <a:latin typeface="Calibri"/>
                <a:cs typeface="Calibri"/>
              </a:rPr>
              <a:t>ctores responsables </a:t>
            </a:r>
            <a:r>
              <a:rPr lang="es-MX" sz="2400" dirty="0" smtClean="0">
                <a:solidFill>
                  <a:schemeClr val="accent2"/>
                </a:solidFill>
                <a:latin typeface="Calibri"/>
                <a:cs typeface="Calibri"/>
              </a:rPr>
              <a:t>(Quién).</a:t>
            </a:r>
          </a:p>
          <a:p>
            <a:pPr lvl="1">
              <a:defRPr/>
            </a:pPr>
            <a:r>
              <a:rPr lang="es-MX" sz="2400" dirty="0" smtClean="0">
                <a:latin typeface="Calibri"/>
                <a:cs typeface="Calibri"/>
              </a:rPr>
              <a:t>A</a:t>
            </a:r>
            <a:r>
              <a:rPr lang="es-ES" sz="2400" dirty="0" err="1" smtClean="0">
                <a:latin typeface="Calibri"/>
                <a:cs typeface="Calibri"/>
              </a:rPr>
              <a:t>ctividades</a:t>
            </a:r>
            <a:r>
              <a:rPr lang="es-ES" sz="2400" dirty="0" smtClean="0">
                <a:latin typeface="Calibri"/>
                <a:cs typeface="Calibri"/>
              </a:rPr>
              <a:t> </a:t>
            </a:r>
            <a:r>
              <a:rPr lang="es-ES" sz="2400" dirty="0">
                <a:latin typeface="Calibri"/>
                <a:cs typeface="Calibri"/>
              </a:rPr>
              <a:t>y </a:t>
            </a:r>
            <a:r>
              <a:rPr lang="es-ES" sz="2400" dirty="0" smtClean="0">
                <a:latin typeface="Calibri"/>
                <a:cs typeface="Calibri"/>
              </a:rPr>
              <a:t>tareas</a:t>
            </a:r>
            <a:r>
              <a:rPr lang="es-ES" sz="2400" dirty="0">
                <a:latin typeface="Calibri"/>
                <a:cs typeface="Calibri"/>
              </a:rPr>
              <a:t> </a:t>
            </a:r>
            <a:r>
              <a:rPr lang="es-ES" sz="2400" dirty="0" smtClean="0">
                <a:solidFill>
                  <a:srgbClr val="C0504D"/>
                </a:solidFill>
                <a:latin typeface="Calibri"/>
                <a:cs typeface="Calibri"/>
              </a:rPr>
              <a:t>(Qué).</a:t>
            </a:r>
          </a:p>
          <a:p>
            <a:pPr lvl="1">
              <a:defRPr/>
            </a:pPr>
            <a:r>
              <a:rPr lang="es-ES" sz="2400" dirty="0">
                <a:latin typeface="Calibri"/>
                <a:cs typeface="Calibri"/>
              </a:rPr>
              <a:t>R</a:t>
            </a:r>
            <a:r>
              <a:rPr lang="es-ES" sz="2400" dirty="0" smtClean="0">
                <a:latin typeface="Calibri"/>
                <a:cs typeface="Calibri"/>
              </a:rPr>
              <a:t>ecursos </a:t>
            </a:r>
            <a:r>
              <a:rPr lang="es-ES" sz="2400" dirty="0">
                <a:latin typeface="Calibri"/>
                <a:cs typeface="Calibri"/>
              </a:rPr>
              <a:t>necesarios para la </a:t>
            </a:r>
            <a:r>
              <a:rPr lang="es-ES" sz="2400" dirty="0" smtClean="0">
                <a:latin typeface="Calibri"/>
                <a:cs typeface="Calibri"/>
              </a:rPr>
              <a:t>operación </a:t>
            </a:r>
            <a:r>
              <a:rPr lang="es-ES" sz="2400" dirty="0" smtClean="0">
                <a:solidFill>
                  <a:srgbClr val="C0504D"/>
                </a:solidFill>
                <a:latin typeface="Calibri"/>
                <a:cs typeface="Calibri"/>
              </a:rPr>
              <a:t>(Cómo).</a:t>
            </a:r>
          </a:p>
          <a:p>
            <a:pPr lvl="1">
              <a:defRPr/>
            </a:pPr>
            <a:r>
              <a:rPr lang="es-ES" sz="2400" dirty="0" smtClean="0">
                <a:latin typeface="Calibri"/>
                <a:cs typeface="Calibri"/>
              </a:rPr>
              <a:t>Estrategias </a:t>
            </a:r>
            <a:r>
              <a:rPr lang="es-ES" sz="2400" dirty="0">
                <a:latin typeface="Calibri"/>
                <a:cs typeface="Calibri"/>
              </a:rPr>
              <a:t>y mecanismos de evaluación y </a:t>
            </a:r>
            <a:r>
              <a:rPr lang="es-ES" sz="2400" dirty="0" smtClean="0">
                <a:latin typeface="Calibri"/>
                <a:cs typeface="Calibri"/>
              </a:rPr>
              <a:t>seguimiento </a:t>
            </a:r>
            <a:r>
              <a:rPr lang="es-ES" sz="2400" dirty="0" smtClean="0">
                <a:solidFill>
                  <a:srgbClr val="C0504D"/>
                </a:solidFill>
                <a:latin typeface="Calibri"/>
                <a:cs typeface="Calibri"/>
              </a:rPr>
              <a:t>(Para qué).</a:t>
            </a:r>
          </a:p>
          <a:p>
            <a:pPr lvl="1">
              <a:defRPr/>
            </a:pPr>
            <a:r>
              <a:rPr lang="es-ES" sz="2400" dirty="0" smtClean="0">
                <a:latin typeface="Calibri"/>
                <a:cs typeface="Calibri"/>
              </a:rPr>
              <a:t>Cronograma </a:t>
            </a:r>
            <a:r>
              <a:rPr lang="es-ES" sz="2400" dirty="0" smtClean="0">
                <a:solidFill>
                  <a:srgbClr val="C0504D"/>
                </a:solidFill>
                <a:latin typeface="Calibri"/>
                <a:cs typeface="Calibri"/>
              </a:rPr>
              <a:t>(Cuando)</a:t>
            </a:r>
            <a:endParaRPr lang="es-MX" sz="2400" dirty="0">
              <a:solidFill>
                <a:srgbClr val="C0504D"/>
              </a:solidFill>
              <a:latin typeface="Calibri"/>
              <a:cs typeface="Calibri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4450"/>
            <a:ext cx="15843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4094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Título"/>
          <p:cNvSpPr>
            <a:spLocks noGrp="1"/>
          </p:cNvSpPr>
          <p:nvPr>
            <p:ph type="title"/>
          </p:nvPr>
        </p:nvSpPr>
        <p:spPr bwMode="auto">
          <a:xfrm>
            <a:off x="179512" y="1205880"/>
            <a:ext cx="5256584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s-MX" sz="2800" b="1" dirty="0" smtClean="0">
                <a:solidFill>
                  <a:srgbClr val="336600"/>
                </a:solidFill>
                <a:latin typeface="Calibri"/>
                <a:cs typeface="Calibri"/>
              </a:rPr>
              <a:t/>
            </a:r>
            <a:br>
              <a:rPr lang="es-MX" sz="2800" b="1" dirty="0" smtClean="0">
                <a:solidFill>
                  <a:srgbClr val="336600"/>
                </a:solidFill>
                <a:latin typeface="Calibri"/>
                <a:cs typeface="Calibri"/>
              </a:rPr>
            </a:br>
            <a:endParaRPr lang="es-MX" sz="2800" b="1" dirty="0" smtClean="0">
              <a:solidFill>
                <a:srgbClr val="336600"/>
              </a:solidFill>
              <a:latin typeface="Calibri"/>
              <a:cs typeface="Calibri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4450"/>
            <a:ext cx="15843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901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Título"/>
          <p:cNvSpPr>
            <a:spLocks noGrp="1"/>
          </p:cNvSpPr>
          <p:nvPr>
            <p:ph type="title"/>
          </p:nvPr>
        </p:nvSpPr>
        <p:spPr bwMode="auto">
          <a:xfrm>
            <a:off x="179512" y="1205880"/>
            <a:ext cx="5256584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s-MX" sz="2800" b="1" dirty="0" smtClean="0">
                <a:solidFill>
                  <a:srgbClr val="336600"/>
                </a:solidFill>
                <a:latin typeface="Calibri"/>
                <a:cs typeface="Calibri"/>
              </a:rPr>
              <a:t/>
            </a:r>
            <a:br>
              <a:rPr lang="es-MX" sz="2800" b="1" dirty="0" smtClean="0">
                <a:solidFill>
                  <a:srgbClr val="336600"/>
                </a:solidFill>
                <a:latin typeface="Calibri"/>
                <a:cs typeface="Calibri"/>
              </a:rPr>
            </a:br>
            <a:endParaRPr lang="es-MX" sz="2800" b="1" dirty="0" smtClean="0">
              <a:solidFill>
                <a:srgbClr val="336600"/>
              </a:solidFill>
              <a:latin typeface="Calibri"/>
              <a:cs typeface="Calibri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4450"/>
            <a:ext cx="15843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2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ChangeArrowheads="1"/>
          </p:cNvSpPr>
          <p:nvPr/>
        </p:nvSpPr>
        <p:spPr bwMode="auto">
          <a:xfrm>
            <a:off x="792187" y="260350"/>
            <a:ext cx="6588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2000" b="1" i="1">
                <a:solidFill>
                  <a:srgbClr val="006600"/>
                </a:solidFill>
                <a:latin typeface="Adobe Caslon Pro"/>
              </a:rPr>
              <a:t>Instrumentos de Información 2013-2015</a:t>
            </a:r>
            <a:endParaRPr lang="es-ES" sz="2000" b="1" i="1">
              <a:solidFill>
                <a:srgbClr val="006600"/>
              </a:solidFill>
            </a:endParaRPr>
          </a:p>
        </p:txBody>
      </p:sp>
      <p:pic>
        <p:nvPicPr>
          <p:cNvPr id="5325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825" y="115888"/>
            <a:ext cx="15843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35025"/>
            <a:ext cx="9144000" cy="602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88"/>
            <a:ext cx="765906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74463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ChangeArrowheads="1"/>
          </p:cNvSpPr>
          <p:nvPr/>
        </p:nvSpPr>
        <p:spPr bwMode="auto">
          <a:xfrm>
            <a:off x="899120" y="188913"/>
            <a:ext cx="6553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2400" b="1" i="1" dirty="0">
                <a:solidFill>
                  <a:srgbClr val="006600"/>
                </a:solidFill>
                <a:latin typeface="Adobe Caslon Pro"/>
              </a:rPr>
              <a:t>Programación, presupuesto</a:t>
            </a:r>
          </a:p>
          <a:p>
            <a:r>
              <a:rPr lang="es-MX" sz="2400" b="1" i="1" dirty="0">
                <a:solidFill>
                  <a:srgbClr val="006600"/>
                </a:solidFill>
                <a:latin typeface="Adobe Caslon Pro"/>
              </a:rPr>
              <a:t> y  gestión de  recursos (herramientas</a:t>
            </a:r>
            <a:r>
              <a:rPr lang="es-MX" sz="2400" b="1" dirty="0">
                <a:solidFill>
                  <a:srgbClr val="006600"/>
                </a:solidFill>
                <a:latin typeface="Adobe Caslon Pro"/>
              </a:rPr>
              <a:t>)</a:t>
            </a:r>
            <a:endParaRPr lang="es-ES" sz="2400" b="1" dirty="0">
              <a:solidFill>
                <a:srgbClr val="006600"/>
              </a:solidFill>
            </a:endParaRPr>
          </a:p>
        </p:txBody>
      </p:sp>
      <p:pic>
        <p:nvPicPr>
          <p:cNvPr id="4505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5949950"/>
            <a:ext cx="1042987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ctangle 6"/>
          <p:cNvSpPr>
            <a:spLocks noChangeArrowheads="1"/>
          </p:cNvSpPr>
          <p:nvPr/>
        </p:nvSpPr>
        <p:spPr bwMode="auto">
          <a:xfrm>
            <a:off x="539750" y="1268413"/>
            <a:ext cx="8064500" cy="1330325"/>
          </a:xfrm>
          <a:prstGeom prst="rect">
            <a:avLst/>
          </a:prstGeom>
          <a:ln w="19050">
            <a:solidFill>
              <a:srgbClr val="FF0000"/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/>
            <a:r>
              <a:rPr lang="es-MX" sz="2000">
                <a:solidFill>
                  <a:srgbClr val="5F5F5F"/>
                </a:solidFill>
                <a:latin typeface="Adobe Caslon Pro"/>
              </a:rPr>
              <a:t>PROGRAMA ANUAL DE TRABAJO (ANTES PO)  Y SIAFFASPE</a:t>
            </a:r>
          </a:p>
          <a:p>
            <a:pPr algn="ctr"/>
            <a:r>
              <a:rPr lang="es-MX" sz="2000">
                <a:solidFill>
                  <a:srgbClr val="5F5F5F"/>
                </a:solidFill>
                <a:latin typeface="Adobe Caslon Pro"/>
              </a:rPr>
              <a:t>Sistema de Información para la Administración del Fondo para el Fortalecimiento de Acciones de Salud Pública en las Entidades Federativas</a:t>
            </a:r>
            <a:endParaRPr lang="es-ES" sz="2000">
              <a:solidFill>
                <a:srgbClr val="5F5F5F"/>
              </a:solidFill>
              <a:latin typeface="Adobe Caslon Pro"/>
            </a:endParaRPr>
          </a:p>
        </p:txBody>
      </p:sp>
      <p:sp>
        <p:nvSpPr>
          <p:cNvPr id="19461" name="Rectangle 7"/>
          <p:cNvSpPr>
            <a:spLocks noChangeArrowheads="1"/>
          </p:cNvSpPr>
          <p:nvPr/>
        </p:nvSpPr>
        <p:spPr bwMode="auto">
          <a:xfrm>
            <a:off x="1042988" y="3357563"/>
            <a:ext cx="7377112" cy="720725"/>
          </a:xfrm>
          <a:prstGeom prst="rect">
            <a:avLst/>
          </a:prstGeom>
          <a:ln w="19050" algn="ctr">
            <a:solidFill>
              <a:srgbClr val="FF0000"/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/>
            <a:r>
              <a:rPr lang="es-MX" sz="2000">
                <a:solidFill>
                  <a:srgbClr val="5F5F5F"/>
                </a:solidFill>
                <a:latin typeface="Adobe Caslon Pro"/>
              </a:rPr>
              <a:t>Registro de información y datos de los 31 Programas en materia de salud pública en las 32 entidades del país</a:t>
            </a:r>
          </a:p>
        </p:txBody>
      </p:sp>
      <p:sp>
        <p:nvSpPr>
          <p:cNvPr id="45061" name="Rectangle 8"/>
          <p:cNvSpPr>
            <a:spLocks noChangeArrowheads="1"/>
          </p:cNvSpPr>
          <p:nvPr/>
        </p:nvSpPr>
        <p:spPr bwMode="auto">
          <a:xfrm>
            <a:off x="1258888" y="4797425"/>
            <a:ext cx="6985000" cy="1330325"/>
          </a:xfrm>
          <a:prstGeom prst="rect">
            <a:avLst/>
          </a:prstGeom>
          <a:ln w="19050">
            <a:solidFill>
              <a:srgbClr val="FF0000"/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marL="342900" indent="-342900" algn="ctr">
              <a:buFontTx/>
              <a:buChar char="•"/>
            </a:pPr>
            <a:r>
              <a:rPr lang="es-MX" sz="2000" dirty="0">
                <a:solidFill>
                  <a:srgbClr val="5F5F5F"/>
                </a:solidFill>
                <a:latin typeface="Adobe Caslon Pro"/>
              </a:rPr>
              <a:t>Planeación del programa anual</a:t>
            </a:r>
          </a:p>
          <a:p>
            <a:pPr marL="342900" indent="-342900" algn="ctr">
              <a:buFontTx/>
              <a:buChar char="•"/>
            </a:pPr>
            <a:r>
              <a:rPr lang="es-MX" sz="2000" dirty="0">
                <a:solidFill>
                  <a:srgbClr val="5F5F5F"/>
                </a:solidFill>
                <a:latin typeface="Adobe Caslon Pro"/>
              </a:rPr>
              <a:t>Transferencia de recursos a los estados</a:t>
            </a:r>
          </a:p>
          <a:p>
            <a:pPr marL="342900" indent="-342900" algn="ctr">
              <a:buFontTx/>
              <a:buChar char="•"/>
            </a:pPr>
            <a:r>
              <a:rPr lang="es-MX" sz="2000" dirty="0">
                <a:solidFill>
                  <a:srgbClr val="5F5F5F"/>
                </a:solidFill>
                <a:latin typeface="Adobe Caslon Pro"/>
              </a:rPr>
              <a:t>Seguimiento y evaluación de resultados</a:t>
            </a:r>
          </a:p>
          <a:p>
            <a:pPr marL="342900" indent="-342900" algn="ctr">
              <a:buFontTx/>
              <a:buChar char="•"/>
            </a:pPr>
            <a:r>
              <a:rPr lang="es-MX" sz="2000" dirty="0">
                <a:solidFill>
                  <a:srgbClr val="5F5F5F"/>
                </a:solidFill>
                <a:latin typeface="Adobe Caslon Pro"/>
              </a:rPr>
              <a:t>Útil para la rendición de cuentas</a:t>
            </a:r>
            <a:endParaRPr lang="es-ES" sz="2000" dirty="0">
              <a:solidFill>
                <a:srgbClr val="5F5F5F"/>
              </a:solidFill>
              <a:latin typeface="Adobe Caslon Pro"/>
            </a:endParaRPr>
          </a:p>
        </p:txBody>
      </p:sp>
      <p:sp>
        <p:nvSpPr>
          <p:cNvPr id="45062" name="AutoShape 9"/>
          <p:cNvSpPr>
            <a:spLocks noChangeArrowheads="1"/>
          </p:cNvSpPr>
          <p:nvPr/>
        </p:nvSpPr>
        <p:spPr bwMode="auto">
          <a:xfrm>
            <a:off x="4211638" y="2708275"/>
            <a:ext cx="504825" cy="50482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B2B2B2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s-ES"/>
          </a:p>
        </p:txBody>
      </p:sp>
      <p:sp>
        <p:nvSpPr>
          <p:cNvPr id="45066" name="AutoShape 9"/>
          <p:cNvSpPr>
            <a:spLocks noChangeArrowheads="1"/>
          </p:cNvSpPr>
          <p:nvPr/>
        </p:nvSpPr>
        <p:spPr bwMode="auto">
          <a:xfrm>
            <a:off x="4284663" y="4221163"/>
            <a:ext cx="504825" cy="50482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B2B2B2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s-ES"/>
          </a:p>
        </p:txBody>
      </p:sp>
      <p:pic>
        <p:nvPicPr>
          <p:cNvPr id="9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65893"/>
            <a:ext cx="765906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CuadroTexto 11"/>
          <p:cNvSpPr txBox="1">
            <a:spLocks noChangeArrowheads="1"/>
          </p:cNvSpPr>
          <p:nvPr/>
        </p:nvSpPr>
        <p:spPr bwMode="auto">
          <a:xfrm>
            <a:off x="1089025" y="28781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_tradnl">
              <a:latin typeface="Calibri" pitchFamily="34" charset="0"/>
            </a:endParaRPr>
          </a:p>
        </p:txBody>
      </p:sp>
      <p:sp>
        <p:nvSpPr>
          <p:cNvPr id="82947" name="Rectangle 3"/>
          <p:cNvSpPr txBox="1">
            <a:spLocks noChangeArrowheads="1"/>
          </p:cNvSpPr>
          <p:nvPr/>
        </p:nvSpPr>
        <p:spPr bwMode="auto">
          <a:xfrm>
            <a:off x="971550" y="908050"/>
            <a:ext cx="7488238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just">
              <a:spcBef>
                <a:spcPct val="20000"/>
              </a:spcBef>
              <a:buFont typeface="Arial" charset="0"/>
              <a:buChar char="•"/>
            </a:pPr>
            <a:endParaRPr lang="es-ES" sz="2400">
              <a:latin typeface="Century Gothic" pitchFamily="34" charset="0"/>
            </a:endParaRPr>
          </a:p>
        </p:txBody>
      </p:sp>
      <p:sp>
        <p:nvSpPr>
          <p:cNvPr id="82948" name="Content Placeholder 2"/>
          <p:cNvSpPr>
            <a:spLocks/>
          </p:cNvSpPr>
          <p:nvPr/>
        </p:nvSpPr>
        <p:spPr bwMode="auto">
          <a:xfrm>
            <a:off x="0" y="1557338"/>
            <a:ext cx="8632825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en-US" sz="3200">
              <a:latin typeface="Calibri" pitchFamily="34" charset="0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sz="3200">
              <a:latin typeface="Calibri" pitchFamily="34" charset="0"/>
            </a:endParaRPr>
          </a:p>
        </p:txBody>
      </p:sp>
      <p:sp>
        <p:nvSpPr>
          <p:cNvPr id="82952" name="Text Box 11"/>
          <p:cNvSpPr txBox="1">
            <a:spLocks noChangeArrowheads="1"/>
          </p:cNvSpPr>
          <p:nvPr/>
        </p:nvSpPr>
        <p:spPr bwMode="auto">
          <a:xfrm>
            <a:off x="5076825" y="1700213"/>
            <a:ext cx="2663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"/>
          </a:p>
        </p:txBody>
      </p:sp>
      <p:sp>
        <p:nvSpPr>
          <p:cNvPr id="8206" name="Text Box 19"/>
          <p:cNvSpPr txBox="1">
            <a:spLocks noChangeArrowheads="1"/>
          </p:cNvSpPr>
          <p:nvPr/>
        </p:nvSpPr>
        <p:spPr bwMode="auto">
          <a:xfrm>
            <a:off x="611188" y="1773238"/>
            <a:ext cx="8064500" cy="4530725"/>
          </a:xfrm>
          <a:prstGeom prst="rect">
            <a:avLst/>
          </a:prstGeom>
          <a:ln w="57150" cmpd="thickThin" algn="ctr">
            <a:solidFill>
              <a:srgbClr val="FF0000"/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s-MX" sz="2400" b="1" dirty="0">
                <a:latin typeface="Goudy Old Style" pitchFamily="18" charset="0"/>
              </a:rPr>
              <a:t> </a:t>
            </a:r>
            <a:r>
              <a:rPr lang="es-MX" sz="2400" b="1" dirty="0">
                <a:solidFill>
                  <a:srgbClr val="5F5F5F"/>
                </a:solidFill>
                <a:latin typeface="Calibri"/>
                <a:cs typeface="Calibri"/>
              </a:rPr>
              <a:t>Sistematizar</a:t>
            </a:r>
            <a:r>
              <a:rPr lang="es-MX" sz="2400" dirty="0">
                <a:solidFill>
                  <a:srgbClr val="5F5F5F"/>
                </a:solidFill>
                <a:latin typeface="Calibri"/>
                <a:cs typeface="Calibri"/>
              </a:rPr>
              <a:t> el proceso de </a:t>
            </a:r>
            <a:r>
              <a:rPr lang="es-MX" sz="2400" b="1" dirty="0">
                <a:solidFill>
                  <a:srgbClr val="5F5F5F"/>
                </a:solidFill>
                <a:latin typeface="Calibri"/>
                <a:cs typeface="Calibri"/>
              </a:rPr>
              <a:t>planeación, ejecución y seguimiento </a:t>
            </a:r>
            <a:r>
              <a:rPr lang="es-MX" sz="2400" dirty="0">
                <a:solidFill>
                  <a:srgbClr val="5F5F5F"/>
                </a:solidFill>
                <a:latin typeface="Calibri"/>
                <a:cs typeface="Calibri"/>
              </a:rPr>
              <a:t>del Programa en el ámbito estatal, jurisdiccional y </a:t>
            </a:r>
            <a:r>
              <a:rPr lang="es-MX" sz="2400" dirty="0" smtClean="0">
                <a:solidFill>
                  <a:srgbClr val="5F5F5F"/>
                </a:solidFill>
                <a:latin typeface="Calibri"/>
                <a:cs typeface="Calibri"/>
              </a:rPr>
              <a:t>local.</a:t>
            </a:r>
            <a:endParaRPr lang="es-MX" sz="2400" dirty="0">
              <a:solidFill>
                <a:srgbClr val="5F5F5F"/>
              </a:solidFill>
              <a:latin typeface="Calibri"/>
              <a:cs typeface="Calibri"/>
            </a:endParaRPr>
          </a:p>
          <a:p>
            <a:pPr algn="just">
              <a:buFont typeface="Wingdings" pitchFamily="2" charset="2"/>
              <a:buChar char="ü"/>
            </a:pPr>
            <a:endParaRPr lang="es-MX" sz="2400" dirty="0">
              <a:solidFill>
                <a:srgbClr val="5F5F5F"/>
              </a:solidFill>
              <a:latin typeface="Calibri"/>
              <a:cs typeface="Calibri"/>
            </a:endParaRPr>
          </a:p>
          <a:p>
            <a:pPr algn="just">
              <a:buFont typeface="Wingdings" pitchFamily="2" charset="2"/>
              <a:buChar char="ü"/>
            </a:pPr>
            <a:r>
              <a:rPr lang="es-MX" sz="2400" dirty="0">
                <a:solidFill>
                  <a:srgbClr val="5F5F5F"/>
                </a:solidFill>
                <a:latin typeface="Calibri"/>
                <a:cs typeface="Calibri"/>
              </a:rPr>
              <a:t>Proporciona las </a:t>
            </a:r>
            <a:r>
              <a:rPr lang="es-MX" sz="2400" b="1" dirty="0">
                <a:solidFill>
                  <a:srgbClr val="5F5F5F"/>
                </a:solidFill>
                <a:latin typeface="Calibri"/>
                <a:cs typeface="Calibri"/>
              </a:rPr>
              <a:t>herramientas técnico-metodológicas que permitan armonizar los esfuerzos institucionales</a:t>
            </a:r>
            <a:r>
              <a:rPr lang="es-MX" sz="2400" dirty="0">
                <a:solidFill>
                  <a:srgbClr val="5F5F5F"/>
                </a:solidFill>
                <a:latin typeface="Calibri"/>
                <a:cs typeface="Calibri"/>
              </a:rPr>
              <a:t> encaminados a lograr que las escuelas sean espacios promotores de la salud escolar y comunitaria. </a:t>
            </a:r>
          </a:p>
          <a:p>
            <a:pPr algn="just"/>
            <a:endParaRPr lang="es-MX" sz="2400" dirty="0">
              <a:solidFill>
                <a:srgbClr val="5F5F5F"/>
              </a:solidFill>
              <a:latin typeface="Calibri"/>
              <a:cs typeface="Calibri"/>
            </a:endParaRPr>
          </a:p>
          <a:p>
            <a:pPr algn="just"/>
            <a:r>
              <a:rPr lang="es-MX" sz="2400" dirty="0">
                <a:solidFill>
                  <a:srgbClr val="5F5F5F"/>
                </a:solidFill>
                <a:latin typeface="Calibri"/>
                <a:cs typeface="Calibri"/>
              </a:rPr>
              <a:t>Es de carácter técnico, describe de forma ordenada y concisa las actividades a desarrollar en la planeación, organización, operación, seguimiento y evaluación de las </a:t>
            </a:r>
            <a:r>
              <a:rPr lang="es-MX" sz="2400" dirty="0" smtClean="0">
                <a:solidFill>
                  <a:srgbClr val="5F5F5F"/>
                </a:solidFill>
                <a:latin typeface="Calibri"/>
                <a:cs typeface="Calibri"/>
              </a:rPr>
              <a:t>intervenciones.</a:t>
            </a:r>
            <a:endParaRPr lang="es-ES" sz="2400" dirty="0">
              <a:solidFill>
                <a:srgbClr val="5F5F5F"/>
              </a:solidFill>
              <a:latin typeface="Calibri"/>
              <a:cs typeface="Calibri"/>
            </a:endParaRPr>
          </a:p>
        </p:txBody>
      </p:sp>
      <p:pic>
        <p:nvPicPr>
          <p:cNvPr id="8295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263" y="0"/>
            <a:ext cx="15843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9" name="3 Rectángulo"/>
          <p:cNvSpPr>
            <a:spLocks noChangeArrowheads="1"/>
          </p:cNvSpPr>
          <p:nvPr/>
        </p:nvSpPr>
        <p:spPr bwMode="auto">
          <a:xfrm>
            <a:off x="935459" y="260350"/>
            <a:ext cx="52927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2400" b="1" i="1" dirty="0">
                <a:solidFill>
                  <a:srgbClr val="006600"/>
                </a:solidFill>
                <a:latin typeface="Adobe Caslon Pro"/>
              </a:rPr>
              <a:t>Manual Operativo del </a:t>
            </a:r>
            <a:r>
              <a:rPr lang="es-MX" sz="2400" b="1" i="1" dirty="0" err="1">
                <a:solidFill>
                  <a:schemeClr val="accent3">
                    <a:lumMod val="75000"/>
                  </a:schemeClr>
                </a:solidFill>
                <a:latin typeface="Adobe Caslon Pro"/>
              </a:rPr>
              <a:t>PEyS</a:t>
            </a:r>
            <a:endParaRPr lang="es-MX" sz="2400" b="1" i="1" dirty="0">
              <a:solidFill>
                <a:schemeClr val="accent3">
                  <a:lumMod val="75000"/>
                </a:schemeClr>
              </a:solidFill>
              <a:latin typeface="Adobe Caslon Pro"/>
            </a:endParaRPr>
          </a:p>
        </p:txBody>
      </p:sp>
      <p:sp>
        <p:nvSpPr>
          <p:cNvPr id="82970" name="Text Box 26"/>
          <p:cNvSpPr txBox="1">
            <a:spLocks noChangeArrowheads="1"/>
          </p:cNvSpPr>
          <p:nvPr/>
        </p:nvSpPr>
        <p:spPr bwMode="auto">
          <a:xfrm>
            <a:off x="684213" y="1196975"/>
            <a:ext cx="3168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2400" b="1" i="1">
                <a:solidFill>
                  <a:srgbClr val="5F5F5F"/>
                </a:solidFill>
                <a:latin typeface="Adobe Caslon Pro"/>
              </a:rPr>
              <a:t>Finalidad:</a:t>
            </a:r>
            <a:endParaRPr lang="es-ES" sz="2400" b="1" i="1">
              <a:solidFill>
                <a:srgbClr val="5F5F5F"/>
              </a:solidFill>
              <a:latin typeface="Adobe Caslon Pro"/>
            </a:endParaRPr>
          </a:p>
        </p:txBody>
      </p:sp>
      <p:pic>
        <p:nvPicPr>
          <p:cNvPr id="10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86" y="116632"/>
            <a:ext cx="765906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ChangeArrowheads="1"/>
          </p:cNvSpPr>
          <p:nvPr/>
        </p:nvSpPr>
        <p:spPr bwMode="auto">
          <a:xfrm>
            <a:off x="250825" y="260350"/>
            <a:ext cx="6588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 sz="2400" b="1">
              <a:solidFill>
                <a:srgbClr val="006600"/>
              </a:solidFill>
            </a:endParaRPr>
          </a:p>
        </p:txBody>
      </p:sp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251520" y="1073221"/>
            <a:ext cx="8640960" cy="5632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es-MX" sz="2400" dirty="0">
                <a:solidFill>
                  <a:srgbClr val="333333"/>
                </a:solidFill>
                <a:latin typeface="Calibri"/>
                <a:ea typeface="MS PGothic" pitchFamily="34" charset="-128"/>
                <a:cs typeface="Calibri"/>
              </a:rPr>
              <a:t>La captura de la información inicia con la captura del PAT (Programa Anual de Trabajo), en el que ya se encuentran las estrategias, líneas de acción y actividades generales y específicas</a:t>
            </a:r>
            <a:r>
              <a:rPr lang="es-MX" sz="2400" dirty="0">
                <a:solidFill>
                  <a:srgbClr val="5F5F5F"/>
                </a:solidFill>
                <a:latin typeface="Calibri"/>
                <a:ea typeface="MS PGothic" pitchFamily="34" charset="-128"/>
                <a:cs typeface="Calibri"/>
              </a:rPr>
              <a:t>.</a:t>
            </a:r>
          </a:p>
          <a:p>
            <a:pPr algn="just"/>
            <a:endParaRPr lang="es-MX" sz="2400" dirty="0">
              <a:solidFill>
                <a:srgbClr val="333333"/>
              </a:solidFill>
              <a:latin typeface="Calibri"/>
              <a:ea typeface="MS PGothic" pitchFamily="34" charset="-128"/>
              <a:cs typeface="Calibri"/>
            </a:endParaRPr>
          </a:p>
          <a:p>
            <a:pPr algn="just"/>
            <a:r>
              <a:rPr lang="es-MX" sz="2400" dirty="0">
                <a:solidFill>
                  <a:srgbClr val="333333"/>
                </a:solidFill>
                <a:latin typeface="Calibri"/>
                <a:ea typeface="MS PGothic" pitchFamily="34" charset="-128"/>
                <a:cs typeface="Calibri"/>
              </a:rPr>
              <a:t>Actividades generales </a:t>
            </a:r>
            <a:r>
              <a:rPr lang="es-MX" sz="2400" b="1" dirty="0">
                <a:solidFill>
                  <a:srgbClr val="C0504D"/>
                </a:solidFill>
                <a:latin typeface="Calibri"/>
                <a:ea typeface="MS PGothic" pitchFamily="34" charset="-128"/>
                <a:cs typeface="Calibri"/>
              </a:rPr>
              <a:t>SIAFFASPE 2013:</a:t>
            </a:r>
          </a:p>
          <a:p>
            <a:pPr algn="just">
              <a:buFont typeface="Arial" charset="0"/>
              <a:buChar char="•"/>
            </a:pPr>
            <a:endParaRPr lang="es-MX" sz="2400" dirty="0">
              <a:solidFill>
                <a:srgbClr val="333333"/>
              </a:solidFill>
              <a:latin typeface="Calibri"/>
              <a:ea typeface="MS PGothic" pitchFamily="34" charset="-128"/>
              <a:cs typeface="Calibri"/>
            </a:endParaRPr>
          </a:p>
          <a:p>
            <a:pPr algn="just">
              <a:buFont typeface="Arial" charset="0"/>
              <a:buChar char="•"/>
            </a:pPr>
            <a:r>
              <a:rPr lang="es-MX" sz="2400" b="1" dirty="0">
                <a:solidFill>
                  <a:srgbClr val="333333"/>
                </a:solidFill>
                <a:latin typeface="Calibri"/>
                <a:ea typeface="MS PGothic" pitchFamily="34" charset="-128"/>
                <a:cs typeface="Calibri"/>
              </a:rPr>
              <a:t>Capacitación</a:t>
            </a:r>
          </a:p>
          <a:p>
            <a:pPr algn="just">
              <a:buFont typeface="Arial" charset="0"/>
              <a:buChar char="•"/>
            </a:pPr>
            <a:endParaRPr lang="es-MX" sz="2400" dirty="0">
              <a:solidFill>
                <a:srgbClr val="333333"/>
              </a:solidFill>
              <a:latin typeface="Calibri"/>
              <a:ea typeface="MS PGothic" pitchFamily="34" charset="-128"/>
              <a:cs typeface="Calibri"/>
            </a:endParaRPr>
          </a:p>
          <a:p>
            <a:pPr algn="just">
              <a:buFont typeface="Arial" charset="0"/>
              <a:buChar char="•"/>
            </a:pPr>
            <a:r>
              <a:rPr lang="es-MX" sz="2400" b="1" dirty="0">
                <a:solidFill>
                  <a:srgbClr val="333333"/>
                </a:solidFill>
                <a:latin typeface="Calibri"/>
                <a:ea typeface="MS PGothic" pitchFamily="34" charset="-128"/>
                <a:cs typeface="Calibri"/>
              </a:rPr>
              <a:t>Acciones preventivas (Detecciones)</a:t>
            </a:r>
          </a:p>
          <a:p>
            <a:pPr algn="just">
              <a:buFont typeface="Arial" charset="0"/>
              <a:buChar char="•"/>
            </a:pPr>
            <a:endParaRPr lang="es-MX" sz="2400" dirty="0">
              <a:solidFill>
                <a:srgbClr val="333333"/>
              </a:solidFill>
              <a:latin typeface="Calibri"/>
              <a:ea typeface="MS PGothic" pitchFamily="34" charset="-128"/>
              <a:cs typeface="Calibri"/>
            </a:endParaRPr>
          </a:p>
          <a:p>
            <a:pPr algn="just">
              <a:buFont typeface="Arial" charset="0"/>
              <a:buChar char="•"/>
            </a:pPr>
            <a:r>
              <a:rPr lang="es-MX" sz="2400" b="1" dirty="0">
                <a:solidFill>
                  <a:srgbClr val="333333"/>
                </a:solidFill>
                <a:latin typeface="Calibri"/>
                <a:ea typeface="MS PGothic" pitchFamily="34" charset="-128"/>
                <a:cs typeface="Calibri"/>
              </a:rPr>
              <a:t>Certificación </a:t>
            </a:r>
            <a:r>
              <a:rPr lang="es-MX" sz="2400" b="1" dirty="0" smtClean="0">
                <a:solidFill>
                  <a:srgbClr val="333333"/>
                </a:solidFill>
                <a:latin typeface="Calibri"/>
                <a:ea typeface="MS PGothic" pitchFamily="34" charset="-128"/>
                <a:cs typeface="Calibri"/>
              </a:rPr>
              <a:t>(validación) </a:t>
            </a:r>
            <a:endParaRPr lang="es-MX" sz="2400" b="1" dirty="0">
              <a:solidFill>
                <a:srgbClr val="333333"/>
              </a:solidFill>
              <a:latin typeface="Calibri"/>
              <a:ea typeface="MS PGothic" pitchFamily="34" charset="-128"/>
              <a:cs typeface="Calibri"/>
            </a:endParaRPr>
          </a:p>
          <a:p>
            <a:pPr algn="just">
              <a:buFont typeface="Arial" charset="0"/>
              <a:buChar char="•"/>
            </a:pPr>
            <a:endParaRPr lang="es-MX" sz="2400" dirty="0">
              <a:solidFill>
                <a:srgbClr val="333333"/>
              </a:solidFill>
              <a:latin typeface="Calibri"/>
              <a:ea typeface="MS PGothic" pitchFamily="34" charset="-128"/>
              <a:cs typeface="Calibri"/>
            </a:endParaRPr>
          </a:p>
          <a:p>
            <a:pPr algn="just">
              <a:buFont typeface="Arial" charset="0"/>
              <a:buChar char="•"/>
            </a:pPr>
            <a:r>
              <a:rPr lang="es-MX" sz="2400" b="1" dirty="0">
                <a:solidFill>
                  <a:srgbClr val="333333"/>
                </a:solidFill>
                <a:latin typeface="Calibri"/>
                <a:ea typeface="MS PGothic" pitchFamily="34" charset="-128"/>
                <a:cs typeface="Calibri"/>
              </a:rPr>
              <a:t>Supervisión</a:t>
            </a:r>
          </a:p>
          <a:p>
            <a:pPr algn="just"/>
            <a:endParaRPr lang="es-MX" sz="2400" dirty="0">
              <a:solidFill>
                <a:srgbClr val="5F5F5F"/>
              </a:solidFill>
              <a:latin typeface="Calibri"/>
              <a:ea typeface="MS PGothic" pitchFamily="34" charset="-128"/>
              <a:cs typeface="Calibri"/>
            </a:endParaRPr>
          </a:p>
          <a:p>
            <a:pPr algn="ctr"/>
            <a:r>
              <a:rPr lang="es-MX" sz="2400" i="1" dirty="0">
                <a:solidFill>
                  <a:srgbClr val="C0504D"/>
                </a:solidFill>
                <a:latin typeface="Calibri"/>
                <a:ea typeface="MS PGothic" pitchFamily="34" charset="-128"/>
                <a:cs typeface="Calibri"/>
              </a:rPr>
              <a:t>A nivel Estatal se programa y presupuesta cada una de ellas.</a:t>
            </a:r>
          </a:p>
        </p:txBody>
      </p:sp>
      <p:sp>
        <p:nvSpPr>
          <p:cNvPr id="46085" name="Rectangle 2"/>
          <p:cNvSpPr>
            <a:spLocks noChangeArrowheads="1"/>
          </p:cNvSpPr>
          <p:nvPr/>
        </p:nvSpPr>
        <p:spPr bwMode="auto">
          <a:xfrm>
            <a:off x="899120" y="158403"/>
            <a:ext cx="6553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2400" b="1" i="1" dirty="0">
                <a:solidFill>
                  <a:srgbClr val="006600"/>
                </a:solidFill>
                <a:latin typeface="Adobe Caslon Pro"/>
              </a:rPr>
              <a:t>Programación, presupuesto</a:t>
            </a:r>
          </a:p>
          <a:p>
            <a:r>
              <a:rPr lang="es-MX" sz="2400" b="1" i="1" dirty="0">
                <a:solidFill>
                  <a:srgbClr val="006600"/>
                </a:solidFill>
                <a:latin typeface="Adobe Caslon Pro"/>
              </a:rPr>
              <a:t> y  gestión de  recursos (herramientas</a:t>
            </a:r>
            <a:r>
              <a:rPr lang="es-MX" sz="2400" b="1" dirty="0">
                <a:solidFill>
                  <a:srgbClr val="006600"/>
                </a:solidFill>
                <a:latin typeface="Adobe Caslon Pro"/>
              </a:rPr>
              <a:t>)</a:t>
            </a:r>
            <a:endParaRPr lang="es-ES" sz="2400" b="1" dirty="0">
              <a:solidFill>
                <a:srgbClr val="006600"/>
              </a:solidFill>
            </a:endParaRPr>
          </a:p>
        </p:txBody>
      </p:sp>
      <p:pic>
        <p:nvPicPr>
          <p:cNvPr id="5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65893"/>
            <a:ext cx="765906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6"/>
          <p:cNvSpPr>
            <a:spLocks noChangeArrowheads="1"/>
          </p:cNvSpPr>
          <p:nvPr/>
        </p:nvSpPr>
        <p:spPr bwMode="auto">
          <a:xfrm>
            <a:off x="668487" y="260350"/>
            <a:ext cx="23193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sz="2800" b="1" i="1" dirty="0">
                <a:solidFill>
                  <a:srgbClr val="006600"/>
                </a:solidFill>
                <a:latin typeface="Adobe Caslon Pro"/>
              </a:rPr>
              <a:t>Seguimiento</a:t>
            </a:r>
            <a:endParaRPr lang="es-ES" sz="2800" b="1" i="1" dirty="0">
              <a:solidFill>
                <a:srgbClr val="006600"/>
              </a:solidFill>
            </a:endParaRPr>
          </a:p>
        </p:txBody>
      </p:sp>
      <p:graphicFrame>
        <p:nvGraphicFramePr>
          <p:cNvPr id="2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2328116"/>
              </p:ext>
            </p:extLst>
          </p:nvPr>
        </p:nvGraphicFramePr>
        <p:xfrm>
          <a:off x="1492634" y="1217389"/>
          <a:ext cx="7169882" cy="4824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8915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64163" y="188913"/>
            <a:ext cx="12255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Text Box 10"/>
          <p:cNvSpPr txBox="1">
            <a:spLocks noChangeArrowheads="1"/>
          </p:cNvSpPr>
          <p:nvPr/>
        </p:nvSpPr>
        <p:spPr bwMode="auto">
          <a:xfrm rot="10800000">
            <a:off x="179388" y="1196975"/>
            <a:ext cx="514350" cy="5111750"/>
          </a:xfrm>
          <a:prstGeom prst="rect">
            <a:avLst/>
          </a:prstGeom>
          <a:ln w="25400" algn="ctr">
            <a:solidFill>
              <a:schemeClr val="accent2"/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vert="eaVer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2000" b="1">
                <a:solidFill>
                  <a:srgbClr val="5F5F5F"/>
                </a:solidFill>
                <a:latin typeface="Adobe Caslon Pro"/>
              </a:rPr>
              <a:t>Seguimiento a la Operación </a:t>
            </a:r>
            <a:endParaRPr lang="es-ES" sz="2000" b="1">
              <a:solidFill>
                <a:srgbClr val="5F5F5F"/>
              </a:solidFill>
              <a:latin typeface="Adobe Caslon Pro"/>
            </a:endParaRPr>
          </a:p>
        </p:txBody>
      </p:sp>
      <p:sp>
        <p:nvSpPr>
          <p:cNvPr id="11270" name="Text Box 11"/>
          <p:cNvSpPr txBox="1">
            <a:spLocks noChangeArrowheads="1"/>
          </p:cNvSpPr>
          <p:nvPr/>
        </p:nvSpPr>
        <p:spPr bwMode="auto">
          <a:xfrm rot="-5400000">
            <a:off x="4891088" y="2678112"/>
            <a:ext cx="514350" cy="7343775"/>
          </a:xfrm>
          <a:prstGeom prst="rect">
            <a:avLst/>
          </a:prstGeom>
          <a:ln w="25400" algn="ctr">
            <a:solidFill>
              <a:schemeClr val="accent2"/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MX" sz="2000" smtClean="0">
                <a:solidFill>
                  <a:srgbClr val="333333"/>
                </a:solidFill>
                <a:latin typeface="Adobe Caslon Pro" pitchFamily="18" charset="0"/>
                <a:cs typeface="+mn-cs"/>
              </a:rPr>
              <a:t>Nivel Operación Estatal, Jurisdiccional, Local</a:t>
            </a:r>
            <a:r>
              <a:rPr lang="es-MX" sz="2000" smtClean="0">
                <a:solidFill>
                  <a:srgbClr val="777777"/>
                </a:solidFill>
                <a:latin typeface="Adobe Caslon Pro" pitchFamily="18" charset="0"/>
                <a:cs typeface="+mn-cs"/>
              </a:rPr>
              <a:t> </a:t>
            </a:r>
            <a:endParaRPr lang="es-ES" sz="2000" smtClean="0">
              <a:solidFill>
                <a:srgbClr val="777777"/>
              </a:solidFill>
              <a:latin typeface="Adobe Caslon Pro" pitchFamily="18" charset="0"/>
              <a:cs typeface="+mn-cs"/>
            </a:endParaRPr>
          </a:p>
        </p:txBody>
      </p:sp>
      <p:sp>
        <p:nvSpPr>
          <p:cNvPr id="38918" name="AutoShape 12"/>
          <p:cNvSpPr>
            <a:spLocks noChangeArrowheads="1"/>
          </p:cNvSpPr>
          <p:nvPr/>
        </p:nvSpPr>
        <p:spPr bwMode="auto">
          <a:xfrm>
            <a:off x="827088" y="3284538"/>
            <a:ext cx="576262" cy="720725"/>
          </a:xfrm>
          <a:prstGeom prst="rightArrow">
            <a:avLst>
              <a:gd name="adj1" fmla="val 50000"/>
              <a:gd name="adj2" fmla="val 33366"/>
            </a:avLst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s-ES"/>
          </a:p>
        </p:txBody>
      </p:sp>
      <p:pic>
        <p:nvPicPr>
          <p:cNvPr id="8" name="1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65893"/>
            <a:ext cx="765906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60088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ChangeArrowheads="1"/>
          </p:cNvSpPr>
          <p:nvPr/>
        </p:nvSpPr>
        <p:spPr bwMode="auto">
          <a:xfrm>
            <a:off x="755576" y="260350"/>
            <a:ext cx="65881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2800" b="1" i="1" dirty="0">
                <a:solidFill>
                  <a:srgbClr val="006600"/>
                </a:solidFill>
                <a:latin typeface="Adobe Caslon Pro"/>
              </a:rPr>
              <a:t>Retos</a:t>
            </a:r>
            <a:endParaRPr lang="es-ES" sz="2800" b="1" i="1" dirty="0">
              <a:solidFill>
                <a:srgbClr val="006600"/>
              </a:solidFill>
              <a:latin typeface="Adobe Caslon Pro"/>
            </a:endParaRPr>
          </a:p>
        </p:txBody>
      </p:sp>
      <p:pic>
        <p:nvPicPr>
          <p:cNvPr id="5837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825" y="46038"/>
            <a:ext cx="15843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2 Rectángulo"/>
          <p:cNvSpPr>
            <a:spLocks noChangeArrowheads="1"/>
          </p:cNvSpPr>
          <p:nvPr/>
        </p:nvSpPr>
        <p:spPr bwMode="auto">
          <a:xfrm>
            <a:off x="0" y="965622"/>
            <a:ext cx="9143999" cy="5509199"/>
          </a:xfrm>
          <a:prstGeom prst="rect">
            <a:avLst/>
          </a:prstGeom>
          <a:ln w="25400" algn="ctr">
            <a:solidFill>
              <a:srgbClr val="FF0000"/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marL="342900" indent="-342900" algn="just" defTabSz="457200" eaLnBrk="0" hangingPunct="0">
              <a:buFont typeface="Arial" charset="0"/>
              <a:buChar char="•"/>
            </a:pPr>
            <a:r>
              <a:rPr lang="es-MX" sz="2200" dirty="0">
                <a:latin typeface="Calibri"/>
                <a:ea typeface="MS PGothic" pitchFamily="34" charset="-128"/>
                <a:cs typeface="Calibri"/>
              </a:rPr>
              <a:t>Avanzar en la </a:t>
            </a:r>
            <a:r>
              <a:rPr lang="es-MX" sz="2200" b="1" dirty="0">
                <a:latin typeface="Calibri"/>
                <a:ea typeface="MS PGothic" pitchFamily="34" charset="-128"/>
                <a:cs typeface="Calibri"/>
              </a:rPr>
              <a:t>ampliación de la cobertura </a:t>
            </a:r>
            <a:r>
              <a:rPr lang="es-MX" sz="2200" dirty="0">
                <a:latin typeface="Calibri"/>
                <a:ea typeface="MS PGothic" pitchFamily="34" charset="-128"/>
                <a:cs typeface="Calibri"/>
              </a:rPr>
              <a:t>del Programa </a:t>
            </a:r>
          </a:p>
          <a:p>
            <a:pPr lvl="1" algn="just" defTabSz="457200" eaLnBrk="0" hangingPunct="0"/>
            <a:r>
              <a:rPr lang="es-MX" sz="2200" dirty="0">
                <a:latin typeface="Calibri"/>
                <a:ea typeface="MS PGothic" pitchFamily="34" charset="-128"/>
                <a:cs typeface="Calibri"/>
              </a:rPr>
              <a:t>Acreditación de </a:t>
            </a:r>
            <a:r>
              <a:rPr lang="es-MX" sz="2200" dirty="0" smtClean="0">
                <a:latin typeface="Calibri"/>
                <a:ea typeface="MS PGothic" pitchFamily="34" charset="-128"/>
                <a:cs typeface="Calibri"/>
              </a:rPr>
              <a:t>Escuelas </a:t>
            </a:r>
            <a:r>
              <a:rPr lang="es-MX" sz="2200" dirty="0">
                <a:latin typeface="Calibri"/>
                <a:ea typeface="MS PGothic" pitchFamily="34" charset="-128"/>
                <a:cs typeface="Calibri"/>
              </a:rPr>
              <a:t>Promotoras de la Salud. </a:t>
            </a:r>
            <a:endParaRPr lang="es-MX" sz="2200" dirty="0" smtClean="0">
              <a:latin typeface="Calibri"/>
              <a:ea typeface="MS PGothic" pitchFamily="34" charset="-128"/>
              <a:cs typeface="Calibri"/>
            </a:endParaRPr>
          </a:p>
          <a:p>
            <a:pPr lvl="1" algn="just" defTabSz="457200" eaLnBrk="0" hangingPunct="0"/>
            <a:endParaRPr lang="es-MX" sz="2200" dirty="0">
              <a:latin typeface="Calibri"/>
              <a:ea typeface="MS PGothic" pitchFamily="34" charset="-128"/>
              <a:cs typeface="Calibri"/>
            </a:endParaRPr>
          </a:p>
          <a:p>
            <a:pPr lvl="1" algn="ctr" defTabSz="457200" eaLnBrk="0" hangingPunct="0"/>
            <a:r>
              <a:rPr lang="es-MX" sz="2200" dirty="0">
                <a:latin typeface="Calibri"/>
                <a:ea typeface="MS PGothic" pitchFamily="34" charset="-128"/>
                <a:cs typeface="Calibri"/>
              </a:rPr>
              <a:t>Metas anuales: 13,961 escuelas de educación básica(7%</a:t>
            </a:r>
            <a:r>
              <a:rPr lang="es-MX" sz="2200" dirty="0" smtClean="0">
                <a:latin typeface="Calibri"/>
                <a:ea typeface="MS PGothic" pitchFamily="34" charset="-128"/>
                <a:cs typeface="Calibri"/>
              </a:rPr>
              <a:t>)</a:t>
            </a:r>
          </a:p>
          <a:p>
            <a:pPr lvl="1" algn="ctr" defTabSz="457200" eaLnBrk="0" hangingPunct="0"/>
            <a:endParaRPr lang="es-MX" sz="2200" dirty="0">
              <a:latin typeface="Calibri"/>
              <a:ea typeface="MS PGothic" pitchFamily="34" charset="-128"/>
              <a:cs typeface="Calibri"/>
            </a:endParaRPr>
          </a:p>
          <a:p>
            <a:pPr lvl="1" algn="ctr" defTabSz="457200" eaLnBrk="0" hangingPunct="0"/>
            <a:r>
              <a:rPr lang="es-MX" sz="2200" dirty="0">
                <a:latin typeface="Calibri"/>
                <a:ea typeface="MS PGothic" pitchFamily="34" charset="-128"/>
                <a:cs typeface="Calibri"/>
              </a:rPr>
              <a:t>Meta sexenal: 83,766 (42</a:t>
            </a:r>
            <a:r>
              <a:rPr lang="es-MX" sz="2200" dirty="0" smtClean="0">
                <a:latin typeface="Calibri"/>
                <a:ea typeface="MS PGothic" pitchFamily="34" charset="-128"/>
                <a:cs typeface="Calibri"/>
              </a:rPr>
              <a:t>%) escuelas </a:t>
            </a:r>
            <a:r>
              <a:rPr lang="es-MX" sz="2200" dirty="0">
                <a:latin typeface="Calibri"/>
                <a:ea typeface="MS PGothic" pitchFamily="34" charset="-128"/>
                <a:cs typeface="Calibri"/>
              </a:rPr>
              <a:t>de educación básica.</a:t>
            </a:r>
          </a:p>
          <a:p>
            <a:pPr lvl="1" algn="just" defTabSz="457200" eaLnBrk="0" hangingPunct="0"/>
            <a:endParaRPr lang="es-ES" sz="2200" dirty="0">
              <a:latin typeface="Calibri"/>
              <a:ea typeface="MS PGothic" pitchFamily="34" charset="-128"/>
              <a:cs typeface="Calibri"/>
            </a:endParaRPr>
          </a:p>
          <a:p>
            <a:pPr marL="342900" indent="-342900" algn="just" defTabSz="457200" eaLnBrk="0" hangingPunct="0">
              <a:buFont typeface="Arial" charset="0"/>
              <a:buChar char="•"/>
            </a:pPr>
            <a:r>
              <a:rPr lang="es-ES" sz="2200" b="1" dirty="0">
                <a:latin typeface="Calibri"/>
                <a:ea typeface="MS PGothic" pitchFamily="34" charset="-128"/>
                <a:cs typeface="Calibri"/>
              </a:rPr>
              <a:t>Incrementar el presupuesto </a:t>
            </a:r>
            <a:r>
              <a:rPr lang="es-ES" sz="2200" dirty="0">
                <a:latin typeface="Calibri"/>
                <a:ea typeface="MS PGothic" pitchFamily="34" charset="-128"/>
                <a:cs typeface="Calibri"/>
              </a:rPr>
              <a:t>Apoyo Federal Ramo </a:t>
            </a:r>
            <a:r>
              <a:rPr lang="es-ES" sz="2200" dirty="0" smtClean="0">
                <a:latin typeface="Calibri"/>
                <a:ea typeface="MS PGothic" pitchFamily="34" charset="-128"/>
                <a:cs typeface="Calibri"/>
              </a:rPr>
              <a:t>12, Ramo 33 y Anexo IV para </a:t>
            </a:r>
            <a:r>
              <a:rPr lang="es-ES" sz="2200" dirty="0">
                <a:latin typeface="Calibri"/>
                <a:ea typeface="MS PGothic" pitchFamily="34" charset="-128"/>
                <a:cs typeface="Calibri"/>
              </a:rPr>
              <a:t>el Programa Escuela y </a:t>
            </a:r>
            <a:r>
              <a:rPr lang="es-ES" sz="2200" dirty="0" smtClean="0">
                <a:latin typeface="Calibri"/>
                <a:ea typeface="MS PGothic" pitchFamily="34" charset="-128"/>
                <a:cs typeface="Calibri"/>
              </a:rPr>
              <a:t>Salud</a:t>
            </a:r>
          </a:p>
          <a:p>
            <a:pPr marL="342900" indent="-342900" algn="just" defTabSz="457200" eaLnBrk="0" hangingPunct="0">
              <a:buFont typeface="Arial" charset="0"/>
              <a:buChar char="•"/>
            </a:pPr>
            <a:endParaRPr lang="es-ES" sz="2200" dirty="0">
              <a:latin typeface="Calibri"/>
              <a:ea typeface="MS PGothic" pitchFamily="34" charset="-128"/>
              <a:cs typeface="Calibri"/>
            </a:endParaRPr>
          </a:p>
          <a:p>
            <a:pPr marL="342900" indent="-342900" algn="just" defTabSz="457200">
              <a:buFontTx/>
              <a:buChar char="•"/>
            </a:pPr>
            <a:r>
              <a:rPr lang="es-MX" sz="2200" b="1" dirty="0">
                <a:latin typeface="Calibri"/>
                <a:ea typeface="MS PGothic" pitchFamily="34" charset="-128"/>
                <a:cs typeface="Calibri"/>
              </a:rPr>
              <a:t>Publicación en el DOF de la Norma 009-SSA2-2009 </a:t>
            </a:r>
            <a:r>
              <a:rPr lang="es-MX" sz="2200" dirty="0">
                <a:latin typeface="Calibri"/>
                <a:ea typeface="MS PGothic" pitchFamily="34" charset="-128"/>
                <a:cs typeface="Calibri"/>
              </a:rPr>
              <a:t>para la Promoción de la Salud Escolar.</a:t>
            </a:r>
          </a:p>
          <a:p>
            <a:pPr marL="342900" indent="-342900" algn="just" defTabSz="457200"/>
            <a:endParaRPr lang="es-MX" sz="2200" dirty="0">
              <a:latin typeface="Calibri"/>
              <a:ea typeface="MS PGothic" pitchFamily="34" charset="-128"/>
              <a:cs typeface="Calibri"/>
            </a:endParaRPr>
          </a:p>
          <a:p>
            <a:pPr marL="342900" indent="-342900" algn="just" defTabSz="457200">
              <a:buFontTx/>
              <a:buChar char="•"/>
            </a:pPr>
            <a:r>
              <a:rPr lang="es-MX" sz="2200" b="1" dirty="0">
                <a:latin typeface="Calibri"/>
                <a:ea typeface="MS PGothic" pitchFamily="34" charset="-128"/>
                <a:cs typeface="Calibri"/>
              </a:rPr>
              <a:t>60% de escuelas cumplen con los “Lineamientos </a:t>
            </a:r>
            <a:r>
              <a:rPr lang="es-MX" sz="2200" dirty="0">
                <a:latin typeface="Calibri"/>
                <a:ea typeface="MS PGothic" pitchFamily="34" charset="-128"/>
                <a:cs typeface="Calibri"/>
              </a:rPr>
              <a:t>generales para el expendio o distribución de alimentos y bebidas en los establecimientos de consumo escolar de los planteles de educación básica”.</a:t>
            </a:r>
            <a:endParaRPr lang="es-ES" sz="2200" dirty="0">
              <a:latin typeface="Calibri"/>
              <a:ea typeface="MS PGothic" pitchFamily="34" charset="-128"/>
              <a:cs typeface="Calibri"/>
            </a:endParaRPr>
          </a:p>
        </p:txBody>
      </p:sp>
      <p:pic>
        <p:nvPicPr>
          <p:cNvPr id="5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65893"/>
            <a:ext cx="765906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ChangeArrowheads="1"/>
          </p:cNvSpPr>
          <p:nvPr/>
        </p:nvSpPr>
        <p:spPr bwMode="auto">
          <a:xfrm>
            <a:off x="792187" y="260350"/>
            <a:ext cx="65881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2800" b="1" i="1" dirty="0">
                <a:solidFill>
                  <a:srgbClr val="006600"/>
                </a:solidFill>
                <a:latin typeface="Adobe Caslon Pro"/>
              </a:rPr>
              <a:t>Retos</a:t>
            </a:r>
            <a:endParaRPr lang="es-ES" sz="2800" b="1" i="1" dirty="0">
              <a:solidFill>
                <a:srgbClr val="006600"/>
              </a:solidFill>
              <a:latin typeface="Adobe Caslon Pro"/>
            </a:endParaRPr>
          </a:p>
        </p:txBody>
      </p:sp>
      <p:pic>
        <p:nvPicPr>
          <p:cNvPr id="5939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825" y="46038"/>
            <a:ext cx="15843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2 Rectángulo"/>
          <p:cNvSpPr>
            <a:spLocks noChangeArrowheads="1"/>
          </p:cNvSpPr>
          <p:nvPr/>
        </p:nvSpPr>
        <p:spPr bwMode="auto">
          <a:xfrm>
            <a:off x="323850" y="1628775"/>
            <a:ext cx="8712646" cy="3421449"/>
          </a:xfrm>
          <a:prstGeom prst="rect">
            <a:avLst/>
          </a:prstGeom>
          <a:ln w="25400" algn="ctr">
            <a:solidFill>
              <a:srgbClr val="FF0000"/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marL="342900" indent="-342900" algn="just" defTabSz="457200">
              <a:buFontTx/>
              <a:buChar char="•"/>
            </a:pPr>
            <a:endParaRPr lang="es-ES" sz="2000" dirty="0">
              <a:solidFill>
                <a:srgbClr val="5F5F5F"/>
              </a:solidFill>
              <a:latin typeface="Adobe Caslon Pro"/>
            </a:endParaRPr>
          </a:p>
          <a:p>
            <a:pPr marL="342900" indent="-342900" algn="just" defTabSz="457200">
              <a:buFontTx/>
              <a:buChar char="•"/>
            </a:pPr>
            <a:r>
              <a:rPr lang="es-MX" sz="2400" dirty="0">
                <a:latin typeface="Calibri"/>
                <a:cs typeface="Calibri"/>
              </a:rPr>
              <a:t>Garantizar que al </a:t>
            </a:r>
            <a:r>
              <a:rPr lang="es-MX" sz="2400" b="1" dirty="0">
                <a:latin typeface="Calibri"/>
                <a:cs typeface="Calibri"/>
              </a:rPr>
              <a:t>95% de las niñas de 5to. año de primaria </a:t>
            </a:r>
            <a:r>
              <a:rPr lang="es-MX" sz="2400" dirty="0">
                <a:latin typeface="Calibri"/>
                <a:cs typeface="Calibri"/>
              </a:rPr>
              <a:t>se les aplique la </a:t>
            </a:r>
            <a:r>
              <a:rPr lang="es-MX" sz="2400" b="1" dirty="0">
                <a:latin typeface="Calibri"/>
                <a:cs typeface="Calibri"/>
              </a:rPr>
              <a:t>vacuna contra el VPH </a:t>
            </a:r>
            <a:r>
              <a:rPr lang="es-MX" sz="2400" dirty="0">
                <a:latin typeface="Calibri"/>
                <a:cs typeface="Calibri"/>
              </a:rPr>
              <a:t>y se lleve a cabo educación y acceso a los servicios.</a:t>
            </a:r>
          </a:p>
          <a:p>
            <a:pPr marL="342900" indent="-342900" algn="just" defTabSz="457200">
              <a:buFontTx/>
              <a:buChar char="•"/>
            </a:pPr>
            <a:endParaRPr lang="es-MX" sz="2400" dirty="0">
              <a:latin typeface="Calibri"/>
              <a:cs typeface="Calibri"/>
            </a:endParaRPr>
          </a:p>
          <a:p>
            <a:pPr marL="342900" indent="-342900" algn="just" defTabSz="457200">
              <a:buFontTx/>
              <a:buChar char="•"/>
            </a:pPr>
            <a:r>
              <a:rPr lang="es-MX" sz="2400" b="1" dirty="0">
                <a:latin typeface="Calibri"/>
                <a:cs typeface="Calibri"/>
              </a:rPr>
              <a:t>Impulso a la operación </a:t>
            </a:r>
            <a:r>
              <a:rPr lang="es-MX" sz="2400" b="1" dirty="0" smtClean="0">
                <a:latin typeface="Calibri"/>
                <a:cs typeface="Calibri"/>
              </a:rPr>
              <a:t>de Programas </a:t>
            </a:r>
            <a:r>
              <a:rPr lang="es-MX" sz="2400" b="1" dirty="0">
                <a:latin typeface="Calibri"/>
                <a:cs typeface="Calibri"/>
              </a:rPr>
              <a:t>de Agua, Saneamiento e Higiene</a:t>
            </a:r>
            <a:r>
              <a:rPr lang="es-MX" sz="2400" dirty="0">
                <a:latin typeface="Calibri"/>
                <a:cs typeface="Calibri"/>
              </a:rPr>
              <a:t> </a:t>
            </a:r>
            <a:r>
              <a:rPr lang="es-MX" sz="2400" dirty="0" smtClean="0">
                <a:latin typeface="Calibri"/>
                <a:cs typeface="Calibri"/>
              </a:rPr>
              <a:t>coordinado </a:t>
            </a:r>
            <a:r>
              <a:rPr lang="es-MX" sz="2400" dirty="0">
                <a:latin typeface="Calibri"/>
                <a:cs typeface="Calibri"/>
              </a:rPr>
              <a:t>por la SEP con la participación de la Secretaría de Salud. </a:t>
            </a:r>
          </a:p>
          <a:p>
            <a:pPr lvl="4" algn="just" defTabSz="457200" eaLnBrk="0" hangingPunct="0">
              <a:lnSpc>
                <a:spcPct val="150000"/>
              </a:lnSpc>
              <a:buFontTx/>
              <a:buChar char="•"/>
            </a:pPr>
            <a:endParaRPr lang="es-ES" sz="2000" dirty="0">
              <a:solidFill>
                <a:srgbClr val="5F5F5F"/>
              </a:solidFill>
              <a:latin typeface="Adobe Caslon Pro"/>
              <a:ea typeface="MS PGothic" pitchFamily="34" charset="-128"/>
            </a:endParaRPr>
          </a:p>
        </p:txBody>
      </p:sp>
      <p:pic>
        <p:nvPicPr>
          <p:cNvPr id="5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65893"/>
            <a:ext cx="765906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5238" y="115888"/>
            <a:ext cx="15843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Rectangle 13"/>
          <p:cNvSpPr>
            <a:spLocks noChangeArrowheads="1"/>
          </p:cNvSpPr>
          <p:nvPr/>
        </p:nvSpPr>
        <p:spPr bwMode="auto">
          <a:xfrm>
            <a:off x="635521" y="260350"/>
            <a:ext cx="3000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sz="2800" b="1" i="1" dirty="0">
                <a:solidFill>
                  <a:srgbClr val="006600"/>
                </a:solidFill>
                <a:latin typeface="Adobe Caslon Pro"/>
              </a:rPr>
              <a:t>Metas 2013-2018</a:t>
            </a:r>
            <a:endParaRPr lang="es-ES" sz="2800" b="1" i="1" dirty="0">
              <a:solidFill>
                <a:srgbClr val="006600"/>
              </a:solidFill>
              <a:latin typeface="Adobe Caslon Pro"/>
            </a:endParaRPr>
          </a:p>
        </p:txBody>
      </p:sp>
      <p:sp>
        <p:nvSpPr>
          <p:cNvPr id="37891" name="Text Box 15"/>
          <p:cNvSpPr txBox="1">
            <a:spLocks noChangeArrowheads="1"/>
          </p:cNvSpPr>
          <p:nvPr/>
        </p:nvSpPr>
        <p:spPr bwMode="auto">
          <a:xfrm>
            <a:off x="539750" y="1484313"/>
            <a:ext cx="8064500" cy="707886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2000" b="1" dirty="0">
                <a:solidFill>
                  <a:schemeClr val="bg1"/>
                </a:solidFill>
                <a:latin typeface="Adobe Caslon Pro"/>
              </a:rPr>
              <a:t>83 mil escuelas de educación básica, </a:t>
            </a:r>
            <a:r>
              <a:rPr lang="es-MX" sz="2000" b="1" dirty="0" smtClean="0">
                <a:solidFill>
                  <a:schemeClr val="bg1"/>
                </a:solidFill>
                <a:latin typeface="Adobe Caslon Pro"/>
              </a:rPr>
              <a:t>(validadas) certificadas como </a:t>
            </a:r>
            <a:r>
              <a:rPr lang="es-MX" sz="2000" b="1" dirty="0">
                <a:solidFill>
                  <a:schemeClr val="bg1"/>
                </a:solidFill>
                <a:latin typeface="Adobe Caslon Pro"/>
              </a:rPr>
              <a:t>Promotoras de la </a:t>
            </a:r>
            <a:r>
              <a:rPr lang="es-MX" sz="2000" b="1" dirty="0" smtClean="0">
                <a:solidFill>
                  <a:schemeClr val="bg1"/>
                </a:solidFill>
                <a:latin typeface="Adobe Caslon Pro"/>
              </a:rPr>
              <a:t>Salud</a:t>
            </a:r>
            <a:endParaRPr lang="es-ES" sz="2000" b="1" dirty="0">
              <a:solidFill>
                <a:schemeClr val="bg1"/>
              </a:solidFill>
              <a:latin typeface="Adobe Caslon Pro"/>
            </a:endParaRPr>
          </a:p>
        </p:txBody>
      </p:sp>
      <p:grpSp>
        <p:nvGrpSpPr>
          <p:cNvPr id="37892" name="Group 16"/>
          <p:cNvGrpSpPr>
            <a:grpSpLocks/>
          </p:cNvGrpSpPr>
          <p:nvPr/>
        </p:nvGrpSpPr>
        <p:grpSpPr bwMode="auto">
          <a:xfrm>
            <a:off x="1763713" y="2636838"/>
            <a:ext cx="5976937" cy="3744912"/>
            <a:chOff x="249" y="754"/>
            <a:chExt cx="1678" cy="1270"/>
          </a:xfrm>
        </p:grpSpPr>
        <p:sp>
          <p:nvSpPr>
            <p:cNvPr id="37893" name="Rectangle 12"/>
            <p:cNvSpPr>
              <a:spLocks noChangeArrowheads="1"/>
            </p:cNvSpPr>
            <p:nvPr/>
          </p:nvSpPr>
          <p:spPr bwMode="auto">
            <a:xfrm>
              <a:off x="249" y="754"/>
              <a:ext cx="1678" cy="1270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ES">
                <a:solidFill>
                  <a:srgbClr val="808080"/>
                </a:solidFill>
              </a:endParaRPr>
            </a:p>
          </p:txBody>
        </p:sp>
        <p:pic>
          <p:nvPicPr>
            <p:cNvPr id="37894" name="Picture 6" descr="C:\Users\mariac\Documents\Res.ClaudiaMesa\DUMENTOS\Respaldo_ClaudiaMesa160508\FOTOS PARA PROGRAMA\Banco de Imagenes\Escuela Primaria\Primaria Evento Civico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0" y="799"/>
              <a:ext cx="681" cy="576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37895" name="Picture 6" descr="SDC1002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56" y="799"/>
              <a:ext cx="726" cy="59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37896" name="Picture 7" descr="SDC1091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48" y="1434"/>
              <a:ext cx="726" cy="54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</p:grpSp>
      <p:pic>
        <p:nvPicPr>
          <p:cNvPr id="10" name="1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65893"/>
            <a:ext cx="765906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6038"/>
            <a:ext cx="158432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4" name="2 Rectángulo"/>
          <p:cNvSpPr>
            <a:spLocks noChangeArrowheads="1"/>
          </p:cNvSpPr>
          <p:nvPr/>
        </p:nvSpPr>
        <p:spPr bwMode="auto">
          <a:xfrm>
            <a:off x="3995936" y="1124744"/>
            <a:ext cx="4968552" cy="212365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57200" eaLnBrk="0" hangingPunct="0">
              <a:lnSpc>
                <a:spcPct val="150000"/>
              </a:lnSpc>
              <a:defRPr/>
            </a:pPr>
            <a:r>
              <a:rPr lang="es-ES" sz="4400" dirty="0" smtClean="0">
                <a:solidFill>
                  <a:prstClr val="white"/>
                </a:solidFill>
                <a:ea typeface="MS PGothic" pitchFamily="34" charset="-128"/>
                <a:cs typeface="Arial" charset="0"/>
              </a:rPr>
              <a:t>GRACIAS POR SU ATENCION¡</a:t>
            </a:r>
            <a:endParaRPr lang="es-ES" sz="4400" dirty="0">
              <a:solidFill>
                <a:prstClr val="white"/>
              </a:solidFill>
              <a:ea typeface="MS PGothic" pitchFamily="34" charset="-128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67944" y="3501008"/>
            <a:ext cx="4824536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Dra</a:t>
            </a:r>
            <a:r>
              <a:rPr lang="en-US" sz="2800" dirty="0" smtClean="0"/>
              <a:t>. Claudia Maria Mesa Davila</a:t>
            </a:r>
          </a:p>
          <a:p>
            <a:r>
              <a:rPr lang="en-US" sz="2800" dirty="0" smtClean="0"/>
              <a:t>Subdirección de </a:t>
            </a:r>
            <a:r>
              <a:rPr lang="en-US" sz="2800" dirty="0" err="1" smtClean="0"/>
              <a:t>Competencias</a:t>
            </a:r>
            <a:r>
              <a:rPr lang="en-US" sz="2800" dirty="0" smtClean="0"/>
              <a:t> en Salud </a:t>
            </a:r>
          </a:p>
          <a:p>
            <a:r>
              <a:rPr lang="en-US" sz="2800" dirty="0" smtClean="0"/>
              <a:t>DGPS</a:t>
            </a:r>
          </a:p>
          <a:p>
            <a:r>
              <a:rPr lang="en-US" sz="2800" dirty="0" smtClean="0"/>
              <a:t>Tel: 52 11 51 58</a:t>
            </a:r>
          </a:p>
          <a:p>
            <a:r>
              <a:rPr lang="en-US" sz="2800" dirty="0" err="1" smtClean="0"/>
              <a:t>claudia.mesa@salud.gob.mx</a:t>
            </a:r>
            <a:endParaRPr lang="en-US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798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25937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CuadroTexto 11"/>
          <p:cNvSpPr txBox="1">
            <a:spLocks noChangeArrowheads="1"/>
          </p:cNvSpPr>
          <p:nvPr/>
        </p:nvSpPr>
        <p:spPr bwMode="auto">
          <a:xfrm>
            <a:off x="1089025" y="28781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_tradnl">
              <a:latin typeface="Calibri" pitchFamily="34" charset="0"/>
            </a:endParaRPr>
          </a:p>
        </p:txBody>
      </p:sp>
      <p:sp>
        <p:nvSpPr>
          <p:cNvPr id="82947" name="Rectangle 3"/>
          <p:cNvSpPr txBox="1">
            <a:spLocks noChangeArrowheads="1"/>
          </p:cNvSpPr>
          <p:nvPr/>
        </p:nvSpPr>
        <p:spPr bwMode="auto">
          <a:xfrm>
            <a:off x="971550" y="908050"/>
            <a:ext cx="7488238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just">
              <a:spcBef>
                <a:spcPct val="20000"/>
              </a:spcBef>
              <a:buFont typeface="Arial" charset="0"/>
              <a:buChar char="•"/>
            </a:pPr>
            <a:endParaRPr lang="es-ES" sz="2400">
              <a:latin typeface="Century Gothic" pitchFamily="34" charset="0"/>
            </a:endParaRPr>
          </a:p>
        </p:txBody>
      </p:sp>
      <p:sp>
        <p:nvSpPr>
          <p:cNvPr id="82948" name="Content Placeholder 2"/>
          <p:cNvSpPr>
            <a:spLocks/>
          </p:cNvSpPr>
          <p:nvPr/>
        </p:nvSpPr>
        <p:spPr bwMode="auto">
          <a:xfrm>
            <a:off x="0" y="1557338"/>
            <a:ext cx="8632825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en-US" sz="3200">
              <a:latin typeface="Calibri" pitchFamily="34" charset="0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sz="3200">
              <a:latin typeface="Calibri" pitchFamily="34" charset="0"/>
            </a:endParaRPr>
          </a:p>
        </p:txBody>
      </p:sp>
      <p:sp>
        <p:nvSpPr>
          <p:cNvPr id="82952" name="Text Box 11"/>
          <p:cNvSpPr txBox="1">
            <a:spLocks noChangeArrowheads="1"/>
          </p:cNvSpPr>
          <p:nvPr/>
        </p:nvSpPr>
        <p:spPr bwMode="auto">
          <a:xfrm>
            <a:off x="5076825" y="1700213"/>
            <a:ext cx="2663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"/>
          </a:p>
        </p:txBody>
      </p:sp>
      <p:sp>
        <p:nvSpPr>
          <p:cNvPr id="8206" name="Text Box 19"/>
          <p:cNvSpPr txBox="1">
            <a:spLocks noChangeArrowheads="1"/>
          </p:cNvSpPr>
          <p:nvPr/>
        </p:nvSpPr>
        <p:spPr bwMode="auto">
          <a:xfrm>
            <a:off x="0" y="1099766"/>
            <a:ext cx="9036496" cy="5262979"/>
          </a:xfrm>
          <a:prstGeom prst="rect">
            <a:avLst/>
          </a:prstGeom>
          <a:ln w="57150" cmpd="thickThin" algn="ctr">
            <a:solidFill>
              <a:srgbClr val="FF0000"/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es-MX" sz="2400" b="1" dirty="0">
                <a:latin typeface="Calibri"/>
                <a:cs typeface="Calibri"/>
              </a:rPr>
              <a:t>Índice      </a:t>
            </a:r>
            <a:r>
              <a:rPr lang="es-MX" sz="2400" dirty="0">
                <a:latin typeface="Calibri"/>
                <a:cs typeface="Calibri"/>
              </a:rPr>
              <a:t>                                                                                                                          </a:t>
            </a:r>
            <a:endParaRPr lang="es-ES_tradnl" sz="2400" dirty="0">
              <a:latin typeface="Calibri"/>
              <a:cs typeface="Calibri"/>
            </a:endParaRPr>
          </a:p>
          <a:p>
            <a:r>
              <a:rPr lang="es-ES" sz="2400" b="1" dirty="0" smtClean="0">
                <a:latin typeface="Calibri"/>
                <a:cs typeface="Calibri"/>
              </a:rPr>
              <a:t>Presentación</a:t>
            </a:r>
            <a:endParaRPr lang="es-ES_tradnl" sz="2400" dirty="0">
              <a:latin typeface="Calibri"/>
              <a:cs typeface="Calibri"/>
            </a:endParaRPr>
          </a:p>
          <a:p>
            <a:r>
              <a:rPr lang="es-ES" sz="2400" dirty="0">
                <a:latin typeface="Calibri"/>
                <a:cs typeface="Calibri"/>
              </a:rPr>
              <a:t>Objetivo del </a:t>
            </a:r>
            <a:r>
              <a:rPr lang="es-ES" sz="2400" dirty="0" smtClean="0">
                <a:latin typeface="Calibri"/>
                <a:cs typeface="Calibri"/>
              </a:rPr>
              <a:t>Manual</a:t>
            </a:r>
            <a:endParaRPr lang="es-ES_tradnl" sz="2400" dirty="0">
              <a:latin typeface="Calibri"/>
              <a:cs typeface="Calibri"/>
            </a:endParaRPr>
          </a:p>
          <a:p>
            <a:endParaRPr lang="es-ES_tradnl" sz="2400" dirty="0">
              <a:latin typeface="Calibri"/>
              <a:cs typeface="Calibri"/>
            </a:endParaRPr>
          </a:p>
          <a:p>
            <a:r>
              <a:rPr lang="es-ES" sz="2400" b="1" dirty="0" smtClean="0">
                <a:latin typeface="Calibri"/>
                <a:cs typeface="Calibri"/>
              </a:rPr>
              <a:t>1.    Marco General  del Programa Escuela y Salud (</a:t>
            </a:r>
            <a:r>
              <a:rPr lang="es-ES" sz="2400" b="1" dirty="0" err="1" smtClean="0">
                <a:latin typeface="Calibri"/>
                <a:cs typeface="Calibri"/>
              </a:rPr>
              <a:t>PEyS</a:t>
            </a:r>
            <a:r>
              <a:rPr lang="es-ES" sz="2400" dirty="0" smtClean="0">
                <a:latin typeface="Calibri"/>
                <a:cs typeface="Calibri"/>
              </a:rPr>
              <a:t>)</a:t>
            </a:r>
            <a:endParaRPr lang="es-ES_tradnl" sz="2400" dirty="0" smtClean="0">
              <a:latin typeface="Calibri"/>
              <a:cs typeface="Calibri"/>
            </a:endParaRPr>
          </a:p>
          <a:p>
            <a:r>
              <a:rPr lang="es-ES" sz="2400" b="1" dirty="0" smtClean="0">
                <a:latin typeface="Calibri"/>
                <a:cs typeface="Calibri"/>
              </a:rPr>
              <a:t> </a:t>
            </a:r>
            <a:endParaRPr lang="es-ES_tradnl" sz="2400" dirty="0" smtClean="0">
              <a:latin typeface="Calibri"/>
              <a:cs typeface="Calibri"/>
            </a:endParaRPr>
          </a:p>
          <a:p>
            <a:r>
              <a:rPr lang="es-ES" sz="2400" dirty="0" smtClean="0">
                <a:latin typeface="Calibri"/>
                <a:cs typeface="Calibri"/>
              </a:rPr>
              <a:t>1.1  Normativa que orienta las acciones del Programa</a:t>
            </a:r>
            <a:endParaRPr lang="es-ES_tradnl" sz="2400" dirty="0" smtClean="0">
              <a:latin typeface="Calibri"/>
              <a:cs typeface="Calibri"/>
            </a:endParaRPr>
          </a:p>
          <a:p>
            <a:endParaRPr lang="es-ES_tradnl" sz="2400" dirty="0" smtClean="0">
              <a:latin typeface="Calibri"/>
              <a:cs typeface="Calibri"/>
            </a:endParaRPr>
          </a:p>
          <a:p>
            <a:r>
              <a:rPr lang="es-ES" sz="2400" dirty="0" smtClean="0">
                <a:latin typeface="Calibri"/>
                <a:cs typeface="Calibri"/>
              </a:rPr>
              <a:t>1.2  Objetivos del Programa</a:t>
            </a:r>
            <a:endParaRPr lang="es-ES_tradnl" sz="2400" dirty="0" smtClean="0">
              <a:latin typeface="Calibri"/>
              <a:cs typeface="Calibri"/>
            </a:endParaRPr>
          </a:p>
          <a:p>
            <a:endParaRPr lang="es-ES_tradnl" sz="2400" dirty="0" smtClean="0">
              <a:latin typeface="Calibri"/>
              <a:cs typeface="Calibri"/>
            </a:endParaRPr>
          </a:p>
          <a:p>
            <a:r>
              <a:rPr lang="es-ES" sz="2400" dirty="0" smtClean="0">
                <a:latin typeface="Calibri"/>
                <a:cs typeface="Calibri"/>
              </a:rPr>
              <a:t>1.3  Estrategias y ejes de acción</a:t>
            </a:r>
            <a:endParaRPr lang="es-ES_tradnl" sz="2400" dirty="0" smtClean="0">
              <a:latin typeface="Calibri"/>
              <a:cs typeface="Calibri"/>
            </a:endParaRPr>
          </a:p>
          <a:p>
            <a:endParaRPr lang="es-ES_tradnl" sz="2400" dirty="0" smtClean="0">
              <a:latin typeface="Calibri"/>
              <a:cs typeface="Calibri"/>
            </a:endParaRPr>
          </a:p>
          <a:p>
            <a:r>
              <a:rPr lang="es-ES" sz="2400" dirty="0" smtClean="0">
                <a:latin typeface="Calibri"/>
                <a:cs typeface="Calibri"/>
              </a:rPr>
              <a:t>1.4  Los determinantes de la salud escolar</a:t>
            </a:r>
            <a:endParaRPr lang="es-ES_tradnl" sz="2400" dirty="0" smtClean="0">
              <a:latin typeface="Calibri"/>
              <a:cs typeface="Calibri"/>
            </a:endParaRPr>
          </a:p>
          <a:p>
            <a:endParaRPr lang="es-ES_tradnl" sz="2400" dirty="0" smtClean="0"/>
          </a:p>
        </p:txBody>
      </p:sp>
      <p:pic>
        <p:nvPicPr>
          <p:cNvPr id="8295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263" y="0"/>
            <a:ext cx="15843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9" name="3 Rectángulo"/>
          <p:cNvSpPr>
            <a:spLocks noChangeArrowheads="1"/>
          </p:cNvSpPr>
          <p:nvPr/>
        </p:nvSpPr>
        <p:spPr bwMode="auto">
          <a:xfrm>
            <a:off x="935459" y="260350"/>
            <a:ext cx="52927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2400" b="1" i="1" dirty="0">
                <a:solidFill>
                  <a:srgbClr val="006600"/>
                </a:solidFill>
                <a:latin typeface="Adobe Caslon Pro"/>
              </a:rPr>
              <a:t>Manual Operativo del </a:t>
            </a:r>
            <a:r>
              <a:rPr lang="es-MX" sz="2400" b="1" i="1" dirty="0" err="1">
                <a:solidFill>
                  <a:schemeClr val="accent3">
                    <a:lumMod val="75000"/>
                  </a:schemeClr>
                </a:solidFill>
                <a:latin typeface="Adobe Caslon Pro"/>
              </a:rPr>
              <a:t>PEyS</a:t>
            </a:r>
            <a:endParaRPr lang="es-MX" sz="2400" b="1" i="1" dirty="0">
              <a:solidFill>
                <a:schemeClr val="accent3">
                  <a:lumMod val="75000"/>
                </a:schemeClr>
              </a:solidFill>
              <a:latin typeface="Adobe Caslon Pro"/>
            </a:endParaRPr>
          </a:p>
        </p:txBody>
      </p:sp>
      <p:pic>
        <p:nvPicPr>
          <p:cNvPr id="10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86" y="116632"/>
            <a:ext cx="765906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5695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CuadroTexto 11"/>
          <p:cNvSpPr txBox="1">
            <a:spLocks noChangeArrowheads="1"/>
          </p:cNvSpPr>
          <p:nvPr/>
        </p:nvSpPr>
        <p:spPr bwMode="auto">
          <a:xfrm>
            <a:off x="1089025" y="28781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_tradnl">
              <a:latin typeface="Calibri" pitchFamily="34" charset="0"/>
            </a:endParaRPr>
          </a:p>
        </p:txBody>
      </p:sp>
      <p:sp>
        <p:nvSpPr>
          <p:cNvPr id="82947" name="Rectangle 3"/>
          <p:cNvSpPr txBox="1">
            <a:spLocks noChangeArrowheads="1"/>
          </p:cNvSpPr>
          <p:nvPr/>
        </p:nvSpPr>
        <p:spPr bwMode="auto">
          <a:xfrm>
            <a:off x="971550" y="908050"/>
            <a:ext cx="7488238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just">
              <a:spcBef>
                <a:spcPct val="20000"/>
              </a:spcBef>
              <a:buFont typeface="Arial" charset="0"/>
              <a:buChar char="•"/>
            </a:pPr>
            <a:endParaRPr lang="es-ES" sz="2400">
              <a:latin typeface="Century Gothic" pitchFamily="34" charset="0"/>
            </a:endParaRPr>
          </a:p>
        </p:txBody>
      </p:sp>
      <p:sp>
        <p:nvSpPr>
          <p:cNvPr id="82948" name="Content Placeholder 2"/>
          <p:cNvSpPr>
            <a:spLocks/>
          </p:cNvSpPr>
          <p:nvPr/>
        </p:nvSpPr>
        <p:spPr bwMode="auto">
          <a:xfrm>
            <a:off x="0" y="1557338"/>
            <a:ext cx="8632825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en-US" sz="3200">
              <a:latin typeface="Calibri" pitchFamily="34" charset="0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sz="3200">
              <a:latin typeface="Calibri" pitchFamily="34" charset="0"/>
            </a:endParaRPr>
          </a:p>
        </p:txBody>
      </p:sp>
      <p:sp>
        <p:nvSpPr>
          <p:cNvPr id="82952" name="Text Box 11"/>
          <p:cNvSpPr txBox="1">
            <a:spLocks noChangeArrowheads="1"/>
          </p:cNvSpPr>
          <p:nvPr/>
        </p:nvSpPr>
        <p:spPr bwMode="auto">
          <a:xfrm>
            <a:off x="5076825" y="1700213"/>
            <a:ext cx="2663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"/>
          </a:p>
        </p:txBody>
      </p:sp>
      <p:sp>
        <p:nvSpPr>
          <p:cNvPr id="8206" name="Text Box 19"/>
          <p:cNvSpPr txBox="1">
            <a:spLocks noChangeArrowheads="1"/>
          </p:cNvSpPr>
          <p:nvPr/>
        </p:nvSpPr>
        <p:spPr bwMode="auto">
          <a:xfrm>
            <a:off x="0" y="1124744"/>
            <a:ext cx="9144000" cy="5632310"/>
          </a:xfrm>
          <a:prstGeom prst="rect">
            <a:avLst/>
          </a:prstGeom>
          <a:ln w="57150" cmpd="thickThin" algn="ctr">
            <a:solidFill>
              <a:srgbClr val="FF0000"/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es-ES" sz="2400" dirty="0" smtClean="0">
                <a:latin typeface="Calibri"/>
                <a:cs typeface="Calibri"/>
              </a:rPr>
              <a:t>1.5  </a:t>
            </a:r>
            <a:r>
              <a:rPr lang="es-ES" sz="2400" dirty="0">
                <a:latin typeface="Calibri"/>
                <a:cs typeface="Calibri"/>
              </a:rPr>
              <a:t>Cobertura del </a:t>
            </a:r>
            <a:r>
              <a:rPr lang="es-ES" sz="2400" dirty="0" smtClean="0">
                <a:latin typeface="Calibri"/>
                <a:cs typeface="Calibri"/>
              </a:rPr>
              <a:t>Programa</a:t>
            </a:r>
            <a:endParaRPr lang="es-ES_tradnl" sz="2400" dirty="0">
              <a:latin typeface="Calibri"/>
              <a:cs typeface="Calibri"/>
            </a:endParaRPr>
          </a:p>
          <a:p>
            <a:r>
              <a:rPr lang="es-MX" sz="2400" dirty="0">
                <a:latin typeface="Calibri"/>
                <a:cs typeface="Calibri"/>
              </a:rPr>
              <a:t>1.6 Principios a considerar en la selección de escuelas a incorporar al </a:t>
            </a:r>
            <a:r>
              <a:rPr lang="es-MX" sz="2400" dirty="0" smtClean="0">
                <a:latin typeface="Calibri"/>
                <a:cs typeface="Calibri"/>
              </a:rPr>
              <a:t>Programa</a:t>
            </a:r>
          </a:p>
          <a:p>
            <a:endParaRPr lang="es-MX" sz="2400" dirty="0">
              <a:latin typeface="Calibri"/>
              <a:cs typeface="Calibri"/>
            </a:endParaRPr>
          </a:p>
          <a:p>
            <a:r>
              <a:rPr lang="es-ES" sz="2400" b="1" dirty="0">
                <a:latin typeface="Calibri"/>
                <a:cs typeface="Calibri"/>
              </a:rPr>
              <a:t>2.    Estrategia del Programa: Certificación de Escuelas Promotoras de la Salud</a:t>
            </a:r>
            <a:endParaRPr lang="es-ES_tradnl" sz="2400" dirty="0">
              <a:latin typeface="Calibri"/>
              <a:cs typeface="Calibri"/>
            </a:endParaRPr>
          </a:p>
          <a:p>
            <a:r>
              <a:rPr lang="es-ES" sz="2400" dirty="0">
                <a:latin typeface="Calibri"/>
                <a:cs typeface="Calibri"/>
              </a:rPr>
              <a:t>2.1  Criterios para la Certificación o Reconocimiento de Escuelas Promotoras de la Salud</a:t>
            </a:r>
            <a:endParaRPr lang="es-ES_tradnl" sz="2400" dirty="0">
              <a:latin typeface="Calibri"/>
              <a:cs typeface="Calibri"/>
            </a:endParaRPr>
          </a:p>
          <a:p>
            <a:r>
              <a:rPr lang="es-ES" sz="2400" dirty="0">
                <a:latin typeface="Calibri"/>
                <a:cs typeface="Calibri"/>
              </a:rPr>
              <a:t>2.2  Evaluación de avances en el proceso de Certificación o Reconocimiento de Escuelas Promotoras de la Salud</a:t>
            </a:r>
            <a:endParaRPr lang="es-ES_tradnl" sz="2400" dirty="0">
              <a:latin typeface="Calibri"/>
              <a:cs typeface="Calibri"/>
            </a:endParaRPr>
          </a:p>
          <a:p>
            <a:r>
              <a:rPr lang="es-ES" sz="2400" dirty="0">
                <a:latin typeface="Calibri"/>
                <a:cs typeface="Calibri"/>
              </a:rPr>
              <a:t>2.3  Disposiciones Generales en la Certificación de Escuelas Promotoras de la Salud</a:t>
            </a:r>
            <a:endParaRPr lang="es-ES_tradnl" sz="2400" dirty="0">
              <a:latin typeface="Calibri"/>
              <a:cs typeface="Calibri"/>
            </a:endParaRPr>
          </a:p>
          <a:p>
            <a:r>
              <a:rPr lang="es-ES" sz="2400" dirty="0">
                <a:latin typeface="Calibri"/>
                <a:cs typeface="Calibri"/>
              </a:rPr>
              <a:t>2.4  Actividades generales: Certificación de Escuelas Promotoras de la </a:t>
            </a:r>
            <a:r>
              <a:rPr lang="es-ES" sz="2400" dirty="0" smtClean="0">
                <a:latin typeface="Calibri"/>
                <a:cs typeface="Calibri"/>
              </a:rPr>
              <a:t>Salud</a:t>
            </a:r>
            <a:endParaRPr lang="es-ES_tradnl" sz="2400" dirty="0">
              <a:latin typeface="Calibri"/>
              <a:cs typeface="Calibri"/>
            </a:endParaRPr>
          </a:p>
          <a:p>
            <a:pPr algn="just">
              <a:buFont typeface="Wingdings" pitchFamily="2" charset="2"/>
              <a:buChar char="ü"/>
            </a:pPr>
            <a:endParaRPr lang="es-ES" sz="2400" dirty="0">
              <a:solidFill>
                <a:srgbClr val="5F5F5F"/>
              </a:solidFill>
              <a:latin typeface="Calibri"/>
              <a:cs typeface="Calibri"/>
            </a:endParaRPr>
          </a:p>
        </p:txBody>
      </p:sp>
      <p:pic>
        <p:nvPicPr>
          <p:cNvPr id="8295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263" y="0"/>
            <a:ext cx="15843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9" name="3 Rectángulo"/>
          <p:cNvSpPr>
            <a:spLocks noChangeArrowheads="1"/>
          </p:cNvSpPr>
          <p:nvPr/>
        </p:nvSpPr>
        <p:spPr bwMode="auto">
          <a:xfrm>
            <a:off x="935459" y="260350"/>
            <a:ext cx="52927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2400" b="1" i="1" dirty="0">
                <a:solidFill>
                  <a:srgbClr val="006600"/>
                </a:solidFill>
                <a:latin typeface="Adobe Caslon Pro"/>
              </a:rPr>
              <a:t>Manual Operativo del </a:t>
            </a:r>
            <a:r>
              <a:rPr lang="es-MX" sz="2400" b="1" i="1" dirty="0" err="1">
                <a:solidFill>
                  <a:schemeClr val="accent3">
                    <a:lumMod val="75000"/>
                  </a:schemeClr>
                </a:solidFill>
                <a:latin typeface="Adobe Caslon Pro"/>
              </a:rPr>
              <a:t>PEyS</a:t>
            </a:r>
            <a:endParaRPr lang="es-MX" sz="2400" b="1" i="1" dirty="0">
              <a:solidFill>
                <a:schemeClr val="accent3">
                  <a:lumMod val="75000"/>
                </a:schemeClr>
              </a:solidFill>
              <a:latin typeface="Adobe Caslon Pro"/>
            </a:endParaRPr>
          </a:p>
        </p:txBody>
      </p:sp>
      <p:pic>
        <p:nvPicPr>
          <p:cNvPr id="10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86" y="116632"/>
            <a:ext cx="765906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72351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CuadroTexto 11"/>
          <p:cNvSpPr txBox="1">
            <a:spLocks noChangeArrowheads="1"/>
          </p:cNvSpPr>
          <p:nvPr/>
        </p:nvSpPr>
        <p:spPr bwMode="auto">
          <a:xfrm>
            <a:off x="1089025" y="28781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_tradnl">
              <a:latin typeface="Calibri" pitchFamily="34" charset="0"/>
            </a:endParaRPr>
          </a:p>
        </p:txBody>
      </p:sp>
      <p:sp>
        <p:nvSpPr>
          <p:cNvPr id="82947" name="Rectangle 3"/>
          <p:cNvSpPr txBox="1">
            <a:spLocks noChangeArrowheads="1"/>
          </p:cNvSpPr>
          <p:nvPr/>
        </p:nvSpPr>
        <p:spPr bwMode="auto">
          <a:xfrm>
            <a:off x="971550" y="908050"/>
            <a:ext cx="7488238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just">
              <a:spcBef>
                <a:spcPct val="20000"/>
              </a:spcBef>
              <a:buFont typeface="Arial" charset="0"/>
              <a:buChar char="•"/>
            </a:pPr>
            <a:endParaRPr lang="es-ES" sz="2400">
              <a:latin typeface="Century Gothic" pitchFamily="34" charset="0"/>
            </a:endParaRPr>
          </a:p>
        </p:txBody>
      </p:sp>
      <p:sp>
        <p:nvSpPr>
          <p:cNvPr id="82948" name="Content Placeholder 2"/>
          <p:cNvSpPr>
            <a:spLocks/>
          </p:cNvSpPr>
          <p:nvPr/>
        </p:nvSpPr>
        <p:spPr bwMode="auto">
          <a:xfrm>
            <a:off x="0" y="1557338"/>
            <a:ext cx="8632825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en-US" sz="3200">
              <a:latin typeface="Calibri" pitchFamily="34" charset="0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sz="3200">
              <a:latin typeface="Calibri" pitchFamily="34" charset="0"/>
            </a:endParaRPr>
          </a:p>
        </p:txBody>
      </p:sp>
      <p:sp>
        <p:nvSpPr>
          <p:cNvPr id="82952" name="Text Box 11"/>
          <p:cNvSpPr txBox="1">
            <a:spLocks noChangeArrowheads="1"/>
          </p:cNvSpPr>
          <p:nvPr/>
        </p:nvSpPr>
        <p:spPr bwMode="auto">
          <a:xfrm>
            <a:off x="5076825" y="1700213"/>
            <a:ext cx="2663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"/>
          </a:p>
        </p:txBody>
      </p:sp>
      <p:pic>
        <p:nvPicPr>
          <p:cNvPr id="8295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0"/>
            <a:ext cx="15843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9" name="3 Rectángulo"/>
          <p:cNvSpPr>
            <a:spLocks noChangeArrowheads="1"/>
          </p:cNvSpPr>
          <p:nvPr/>
        </p:nvSpPr>
        <p:spPr bwMode="auto">
          <a:xfrm>
            <a:off x="935459" y="260350"/>
            <a:ext cx="52927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2400" b="1" i="1" dirty="0">
                <a:solidFill>
                  <a:srgbClr val="006600"/>
                </a:solidFill>
                <a:latin typeface="Adobe Caslon Pro"/>
              </a:rPr>
              <a:t>Manual Operativo del </a:t>
            </a:r>
            <a:r>
              <a:rPr lang="es-MX" sz="2400" b="1" i="1" dirty="0" err="1">
                <a:solidFill>
                  <a:schemeClr val="accent3">
                    <a:lumMod val="75000"/>
                  </a:schemeClr>
                </a:solidFill>
                <a:latin typeface="Adobe Caslon Pro"/>
              </a:rPr>
              <a:t>PEyS</a:t>
            </a:r>
            <a:endParaRPr lang="es-MX" sz="2400" b="1" i="1" dirty="0">
              <a:solidFill>
                <a:schemeClr val="accent3">
                  <a:lumMod val="75000"/>
                </a:schemeClr>
              </a:solidFill>
              <a:latin typeface="Adobe Caslon Pro"/>
            </a:endParaRPr>
          </a:p>
        </p:txBody>
      </p:sp>
      <p:pic>
        <p:nvPicPr>
          <p:cNvPr id="10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86" y="116632"/>
            <a:ext cx="765906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055733"/>
              </p:ext>
            </p:extLst>
          </p:nvPr>
        </p:nvGraphicFramePr>
        <p:xfrm>
          <a:off x="107504" y="1268760"/>
          <a:ext cx="8856984" cy="4691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2" name="Document" r:id="rId5" imgW="6299200" imgH="2387600" progId="Word.Document.12">
                  <p:link updateAutomatic="1"/>
                </p:oleObj>
              </mc:Choice>
              <mc:Fallback>
                <p:oleObj name="Document" r:id="rId5" imgW="6299200" imgH="23876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7504" y="1268760"/>
                        <a:ext cx="8856984" cy="46918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85163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388" y="260350"/>
            <a:ext cx="6553200" cy="522288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r>
              <a:rPr lang="es-MX" sz="2800" b="1">
                <a:solidFill>
                  <a:schemeClr val="accent2"/>
                </a:solidFill>
                <a:latin typeface="Adobe Caslon Pro Bold"/>
              </a:rPr>
              <a:t>Programa Escuela y Salud</a:t>
            </a:r>
          </a:p>
        </p:txBody>
      </p:sp>
      <p:sp>
        <p:nvSpPr>
          <p:cNvPr id="6146" name="2 CuadroTexto"/>
          <p:cNvSpPr txBox="1">
            <a:spLocks noChangeArrowheads="1"/>
          </p:cNvSpPr>
          <p:nvPr/>
        </p:nvSpPr>
        <p:spPr bwMode="auto">
          <a:xfrm>
            <a:off x="107950" y="729639"/>
            <a:ext cx="8529638" cy="4175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MX" sz="2000" b="1" dirty="0" smtClean="0">
                <a:latin typeface="Adobe Caslon Pro" pitchFamily="18" charset="0"/>
                <a:ea typeface="Calibri"/>
                <a:cs typeface="Times New Roman"/>
              </a:rPr>
              <a:t>Documentos Básicos: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es-MX" sz="2000" b="1" dirty="0" smtClean="0">
                <a:latin typeface="Adobe Caslon Pro" pitchFamily="18" charset="0"/>
                <a:ea typeface="Calibri"/>
                <a:cs typeface="Times New Roman"/>
              </a:rPr>
              <a:t>Programa Escuela y Salud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es-MX" sz="2000" b="1" dirty="0" smtClean="0">
                <a:latin typeface="Adobe Caslon Pro" pitchFamily="18" charset="0"/>
                <a:ea typeface="Calibri"/>
                <a:cs typeface="Times New Roman"/>
              </a:rPr>
              <a:t>Manual operativo del </a:t>
            </a:r>
            <a:r>
              <a:rPr lang="es-MX" sz="2000" b="1" dirty="0" err="1" smtClean="0">
                <a:latin typeface="Adobe Caslon Pro" pitchFamily="18" charset="0"/>
                <a:ea typeface="Calibri"/>
                <a:cs typeface="Times New Roman"/>
              </a:rPr>
              <a:t>PEyS</a:t>
            </a:r>
            <a:endParaRPr lang="es-MX" sz="2000" b="1" dirty="0" smtClean="0">
              <a:latin typeface="Adobe Caslon Pro" pitchFamily="18" charset="0"/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es-MX" sz="2000" b="1" dirty="0" smtClean="0">
                <a:latin typeface="Adobe Caslon Pro" pitchFamily="18" charset="0"/>
                <a:ea typeface="Calibri"/>
                <a:cs typeface="Times New Roman"/>
              </a:rPr>
              <a:t>Manual para maestro del </a:t>
            </a:r>
            <a:r>
              <a:rPr lang="es-MX" sz="2000" b="1" dirty="0" err="1" smtClean="0">
                <a:latin typeface="Adobe Caslon Pro" pitchFamily="18" charset="0"/>
                <a:ea typeface="Calibri"/>
                <a:cs typeface="Times New Roman"/>
              </a:rPr>
              <a:t>PEyS</a:t>
            </a:r>
            <a:r>
              <a:rPr lang="es-MX" sz="2000" b="1" dirty="0" smtClean="0">
                <a:latin typeface="Adobe Caslon Pro" pitchFamily="18" charset="0"/>
                <a:ea typeface="Calibri"/>
                <a:cs typeface="Times New Roman"/>
              </a:rPr>
              <a:t> . Desarrollo de competencias para una nueva cultura de la salud. 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es-MX" sz="2000" b="1" dirty="0" smtClean="0">
                <a:latin typeface="Adobe Caslon Pro" pitchFamily="18" charset="0"/>
                <a:ea typeface="Calibri"/>
                <a:cs typeface="Times New Roman"/>
              </a:rPr>
              <a:t>Manual para prevenir y mitigar la influenza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es-MX" sz="2000" b="1" dirty="0" smtClean="0">
                <a:latin typeface="Adobe Caslon Pro" pitchFamily="18" charset="0"/>
                <a:ea typeface="Calibri"/>
                <a:cs typeface="Times New Roman"/>
              </a:rPr>
              <a:t>Declaración Ministerial para prevenir con educación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es-MX" sz="2000" b="1" dirty="0" smtClean="0">
                <a:latin typeface="Adobe Caslon Pro" pitchFamily="18" charset="0"/>
                <a:ea typeface="Calibri"/>
                <a:cs typeface="Times New Roman"/>
              </a:rPr>
              <a:t>Lineamientos para el expendio de alimentos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s-MX" sz="2000" b="1" dirty="0" smtClean="0">
              <a:latin typeface="Adobe Caslon Pro" pitchFamily="18" charset="0"/>
              <a:ea typeface="Calibri"/>
              <a:cs typeface="Times New Roman"/>
            </a:endParaRP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6256" y="4628725"/>
            <a:ext cx="1980282" cy="191780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4628724"/>
            <a:ext cx="2375818" cy="203275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61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3848" y="4509120"/>
            <a:ext cx="3024336" cy="21166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71979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CuadroTexto 11"/>
          <p:cNvSpPr txBox="1">
            <a:spLocks noChangeArrowheads="1"/>
          </p:cNvSpPr>
          <p:nvPr/>
        </p:nvSpPr>
        <p:spPr bwMode="auto">
          <a:xfrm>
            <a:off x="1089025" y="28781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_tradnl">
              <a:latin typeface="Calibri" pitchFamily="34" charset="0"/>
            </a:endParaRPr>
          </a:p>
        </p:txBody>
      </p:sp>
      <p:sp>
        <p:nvSpPr>
          <p:cNvPr id="33794" name="Rectangle 3"/>
          <p:cNvSpPr txBox="1">
            <a:spLocks noChangeArrowheads="1"/>
          </p:cNvSpPr>
          <p:nvPr/>
        </p:nvSpPr>
        <p:spPr bwMode="auto">
          <a:xfrm>
            <a:off x="971550" y="908050"/>
            <a:ext cx="7488238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just">
              <a:spcBef>
                <a:spcPct val="20000"/>
              </a:spcBef>
              <a:buFont typeface="Arial" charset="0"/>
              <a:buChar char="•"/>
            </a:pPr>
            <a:endParaRPr lang="es-ES" sz="2400">
              <a:latin typeface="Century Gothic" pitchFamily="34" charset="0"/>
            </a:endParaRPr>
          </a:p>
        </p:txBody>
      </p:sp>
      <p:sp>
        <p:nvSpPr>
          <p:cNvPr id="33795" name="Content Placeholder 2"/>
          <p:cNvSpPr>
            <a:spLocks/>
          </p:cNvSpPr>
          <p:nvPr/>
        </p:nvSpPr>
        <p:spPr bwMode="auto">
          <a:xfrm>
            <a:off x="0" y="1557338"/>
            <a:ext cx="8632825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en-US" sz="3200">
              <a:latin typeface="Calibri" pitchFamily="34" charset="0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sz="3200">
              <a:latin typeface="Calibri" pitchFamily="34" charset="0"/>
            </a:endParaRPr>
          </a:p>
        </p:txBody>
      </p:sp>
      <p:sp>
        <p:nvSpPr>
          <p:cNvPr id="8197" name="Text Box 8"/>
          <p:cNvSpPr txBox="1">
            <a:spLocks noChangeArrowheads="1"/>
          </p:cNvSpPr>
          <p:nvPr/>
        </p:nvSpPr>
        <p:spPr bwMode="auto">
          <a:xfrm rot="10800000">
            <a:off x="539750" y="1773238"/>
            <a:ext cx="879475" cy="4464050"/>
          </a:xfrm>
          <a:prstGeom prst="rect">
            <a:avLst/>
          </a:prstGeom>
          <a:ln w="25400" algn="ctr">
            <a:solidFill>
              <a:srgbClr val="71893F"/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vert="eaVert">
            <a:spAutoFit/>
          </a:bodyPr>
          <a:lstStyle/>
          <a:p>
            <a:pPr algn="ctr"/>
            <a:r>
              <a:rPr lang="es-MX" sz="4400" b="1">
                <a:solidFill>
                  <a:srgbClr val="5F5F5F"/>
                </a:solidFill>
                <a:latin typeface="Goudy Old Style" pitchFamily="18" charset="0"/>
              </a:rPr>
              <a:t>Ejes de acción</a:t>
            </a:r>
            <a:endParaRPr lang="es-ES" sz="4400">
              <a:solidFill>
                <a:srgbClr val="5F5F5F"/>
              </a:solidFill>
              <a:latin typeface="Goudy Old Style" pitchFamily="18" charset="0"/>
            </a:endParaRPr>
          </a:p>
        </p:txBody>
      </p:sp>
      <p:sp>
        <p:nvSpPr>
          <p:cNvPr id="33797" name="Line 9"/>
          <p:cNvSpPr>
            <a:spLocks noChangeShapeType="1"/>
          </p:cNvSpPr>
          <p:nvPr/>
        </p:nvSpPr>
        <p:spPr bwMode="auto">
          <a:xfrm>
            <a:off x="1403350" y="4005263"/>
            <a:ext cx="719138" cy="0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33798" name="Line 10"/>
          <p:cNvSpPr>
            <a:spLocks noChangeShapeType="1"/>
          </p:cNvSpPr>
          <p:nvPr/>
        </p:nvSpPr>
        <p:spPr bwMode="auto">
          <a:xfrm>
            <a:off x="2124075" y="1916113"/>
            <a:ext cx="1512888" cy="0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33799" name="Text Box 11"/>
          <p:cNvSpPr txBox="1">
            <a:spLocks noChangeArrowheads="1"/>
          </p:cNvSpPr>
          <p:nvPr/>
        </p:nvSpPr>
        <p:spPr bwMode="auto">
          <a:xfrm>
            <a:off x="5076825" y="1700213"/>
            <a:ext cx="2663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"/>
          </a:p>
        </p:txBody>
      </p:sp>
      <p:sp>
        <p:nvSpPr>
          <p:cNvPr id="8201" name="Text Box 12"/>
          <p:cNvSpPr txBox="1">
            <a:spLocks noChangeArrowheads="1"/>
          </p:cNvSpPr>
          <p:nvPr/>
        </p:nvSpPr>
        <p:spPr bwMode="auto">
          <a:xfrm>
            <a:off x="2381027" y="1340663"/>
            <a:ext cx="4267200" cy="847725"/>
          </a:xfrm>
          <a:prstGeom prst="rect">
            <a:avLst/>
          </a:prstGeom>
          <a:ln w="25400" algn="ctr">
            <a:solidFill>
              <a:srgbClr val="71893F"/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2400" b="1" dirty="0">
                <a:solidFill>
                  <a:srgbClr val="5F5F5F"/>
                </a:solidFill>
                <a:latin typeface="Goudy Old Style" pitchFamily="18" charset="0"/>
              </a:rPr>
              <a:t>Educación para la salud y desarrollo de competencias</a:t>
            </a:r>
            <a:endParaRPr lang="es-ES" sz="2400" b="1" dirty="0">
              <a:solidFill>
                <a:srgbClr val="5F5F5F"/>
              </a:solidFill>
              <a:latin typeface="Goudy Old Style" pitchFamily="18" charset="0"/>
            </a:endParaRPr>
          </a:p>
        </p:txBody>
      </p:sp>
      <p:sp>
        <p:nvSpPr>
          <p:cNvPr id="33801" name="Line 13"/>
          <p:cNvSpPr>
            <a:spLocks noChangeShapeType="1"/>
          </p:cNvSpPr>
          <p:nvPr/>
        </p:nvSpPr>
        <p:spPr bwMode="auto">
          <a:xfrm>
            <a:off x="2124075" y="1916113"/>
            <a:ext cx="0" cy="4392612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8203" name="Text Box 15"/>
          <p:cNvSpPr txBox="1">
            <a:spLocks noChangeArrowheads="1"/>
          </p:cNvSpPr>
          <p:nvPr/>
        </p:nvSpPr>
        <p:spPr bwMode="auto">
          <a:xfrm>
            <a:off x="2484438" y="2924175"/>
            <a:ext cx="4195762" cy="1212850"/>
          </a:xfrm>
          <a:prstGeom prst="rect">
            <a:avLst/>
          </a:prstGeom>
          <a:ln w="25400" algn="ctr">
            <a:solidFill>
              <a:srgbClr val="71893F"/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/>
            <a:r>
              <a:rPr lang="es-MX" sz="2400" b="1">
                <a:solidFill>
                  <a:srgbClr val="5F5F5F"/>
                </a:solidFill>
                <a:latin typeface="Goudy Old Style" pitchFamily="18" charset="0"/>
              </a:rPr>
              <a:t>Acceso a los servicios de salud preventivos y de promoción de la salud </a:t>
            </a:r>
            <a:endParaRPr lang="es-ES" sz="2400" b="1">
              <a:solidFill>
                <a:srgbClr val="5F5F5F"/>
              </a:solidFill>
              <a:latin typeface="Goudy Old Style" pitchFamily="18" charset="0"/>
            </a:endParaRPr>
          </a:p>
        </p:txBody>
      </p:sp>
      <p:sp>
        <p:nvSpPr>
          <p:cNvPr id="8204" name="Text Box 17"/>
          <p:cNvSpPr txBox="1">
            <a:spLocks noChangeArrowheads="1"/>
          </p:cNvSpPr>
          <p:nvPr/>
        </p:nvSpPr>
        <p:spPr bwMode="auto">
          <a:xfrm>
            <a:off x="2484438" y="5949950"/>
            <a:ext cx="4195762" cy="482600"/>
          </a:xfrm>
          <a:prstGeom prst="rect">
            <a:avLst/>
          </a:prstGeom>
          <a:ln w="25400" algn="ctr">
            <a:solidFill>
              <a:srgbClr val="71893F"/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2400" b="1">
                <a:solidFill>
                  <a:srgbClr val="5F5F5F"/>
                </a:solidFill>
                <a:latin typeface="Goudy Old Style" pitchFamily="18" charset="0"/>
              </a:rPr>
              <a:t>Participación Social</a:t>
            </a:r>
            <a:endParaRPr lang="es-ES" sz="2400" b="1">
              <a:solidFill>
                <a:srgbClr val="5F5F5F"/>
              </a:solidFill>
              <a:latin typeface="Goudy Old Style" pitchFamily="18" charset="0"/>
            </a:endParaRPr>
          </a:p>
        </p:txBody>
      </p:sp>
      <p:sp>
        <p:nvSpPr>
          <p:cNvPr id="8206" name="Text Box 19"/>
          <p:cNvSpPr txBox="1">
            <a:spLocks noChangeArrowheads="1"/>
          </p:cNvSpPr>
          <p:nvPr/>
        </p:nvSpPr>
        <p:spPr bwMode="auto">
          <a:xfrm>
            <a:off x="2484438" y="4581525"/>
            <a:ext cx="4195762" cy="482600"/>
          </a:xfrm>
          <a:prstGeom prst="rect">
            <a:avLst/>
          </a:prstGeom>
          <a:ln w="25400" algn="ctr">
            <a:solidFill>
              <a:srgbClr val="71893F"/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/>
            <a:r>
              <a:rPr lang="es-MX" sz="2400" b="1">
                <a:solidFill>
                  <a:srgbClr val="5F5F5F"/>
                </a:solidFill>
                <a:latin typeface="Goudy Old Style" pitchFamily="18" charset="0"/>
              </a:rPr>
              <a:t>Entornos favorables a la salud</a:t>
            </a:r>
            <a:endParaRPr lang="es-ES" sz="2400" b="1">
              <a:solidFill>
                <a:srgbClr val="5F5F5F"/>
              </a:solidFill>
              <a:latin typeface="Goudy Old Style" pitchFamily="18" charset="0"/>
            </a:endParaRPr>
          </a:p>
        </p:txBody>
      </p:sp>
      <p:pic>
        <p:nvPicPr>
          <p:cNvPr id="3380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117475"/>
            <a:ext cx="15843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6" name="3 Rectángulo"/>
          <p:cNvSpPr>
            <a:spLocks noChangeArrowheads="1"/>
          </p:cNvSpPr>
          <p:nvPr/>
        </p:nvSpPr>
        <p:spPr bwMode="auto">
          <a:xfrm>
            <a:off x="1043161" y="-315913"/>
            <a:ext cx="4752975" cy="155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MX" sz="2000" b="1" i="1" dirty="0">
              <a:latin typeface="Adobe Caslon Pro"/>
            </a:endParaRPr>
          </a:p>
          <a:p>
            <a:endParaRPr lang="es-MX" sz="2000" b="1" i="1" dirty="0">
              <a:latin typeface="Adobe Caslon Pro"/>
            </a:endParaRPr>
          </a:p>
          <a:p>
            <a:r>
              <a:rPr lang="es-MX" sz="2800" b="1" i="1" dirty="0">
                <a:solidFill>
                  <a:srgbClr val="006600"/>
                </a:solidFill>
                <a:latin typeface="Adobe Caslon Pro"/>
              </a:rPr>
              <a:t>Intervenciones/</a:t>
            </a:r>
            <a:r>
              <a:rPr lang="es-MX" sz="2800" b="1" i="1" dirty="0">
                <a:solidFill>
                  <a:srgbClr val="FF0000"/>
                </a:solidFill>
                <a:latin typeface="Adobe Caslon Pro"/>
              </a:rPr>
              <a:t>Ejes</a:t>
            </a:r>
          </a:p>
          <a:p>
            <a:endParaRPr lang="es-MX" sz="2800" b="1" i="1" dirty="0">
              <a:solidFill>
                <a:srgbClr val="006600"/>
              </a:solidFill>
              <a:latin typeface="Adobe Caslon Pro"/>
            </a:endParaRPr>
          </a:p>
        </p:txBody>
      </p:sp>
      <p:grpSp>
        <p:nvGrpSpPr>
          <p:cNvPr id="33808" name="Group 2069"/>
          <p:cNvGrpSpPr>
            <a:grpSpLocks/>
          </p:cNvGrpSpPr>
          <p:nvPr/>
        </p:nvGrpSpPr>
        <p:grpSpPr bwMode="auto">
          <a:xfrm>
            <a:off x="7740650" y="2852738"/>
            <a:ext cx="1171575" cy="938212"/>
            <a:chOff x="3193" y="1154"/>
            <a:chExt cx="1873" cy="1799"/>
          </a:xfrm>
        </p:grpSpPr>
        <p:pic>
          <p:nvPicPr>
            <p:cNvPr id="33813" name="Picture 2056"/>
            <p:cNvPicPr>
              <a:picLocks noChangeAspect="1" noChangeArrowheads="1"/>
            </p:cNvPicPr>
            <p:nvPr/>
          </p:nvPicPr>
          <p:blipFill>
            <a:blip r:embed="rId3"/>
            <a:srcRect l="50000" t="2382" b="1346"/>
            <a:stretch>
              <a:fillRect/>
            </a:stretch>
          </p:blipFill>
          <p:spPr bwMode="auto">
            <a:xfrm rot="-533050">
              <a:off x="3606" y="1154"/>
              <a:ext cx="1020" cy="1181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</p:pic>
        <p:pic>
          <p:nvPicPr>
            <p:cNvPr id="33814" name="Picture 2057"/>
            <p:cNvPicPr>
              <a:picLocks noChangeAspect="1" noChangeArrowheads="1"/>
            </p:cNvPicPr>
            <p:nvPr/>
          </p:nvPicPr>
          <p:blipFill>
            <a:blip r:embed="rId4"/>
            <a:srcRect l="51625" t="3354" r="3317" b="4726"/>
            <a:stretch>
              <a:fillRect/>
            </a:stretch>
          </p:blipFill>
          <p:spPr bwMode="auto">
            <a:xfrm rot="766064">
              <a:off x="4105" y="1666"/>
              <a:ext cx="961" cy="1174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</p:pic>
        <p:pic>
          <p:nvPicPr>
            <p:cNvPr id="33815" name="Picture 2058"/>
            <p:cNvPicPr>
              <a:picLocks noChangeAspect="1" noChangeArrowheads="1"/>
            </p:cNvPicPr>
            <p:nvPr/>
          </p:nvPicPr>
          <p:blipFill>
            <a:blip r:embed="rId5"/>
            <a:srcRect l="50562" t="5109" r="3239" b="4314"/>
            <a:stretch>
              <a:fillRect/>
            </a:stretch>
          </p:blipFill>
          <p:spPr bwMode="auto">
            <a:xfrm rot="-1883094">
              <a:off x="3193" y="1791"/>
              <a:ext cx="897" cy="1162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</p:pic>
      </p:grpSp>
      <p:pic>
        <p:nvPicPr>
          <p:cNvPr id="33809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96188" y="1341438"/>
            <a:ext cx="13303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0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67625" y="4221163"/>
            <a:ext cx="1258888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2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05725" y="5445125"/>
            <a:ext cx="12588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3818" name="AutoShape 26"/>
          <p:cNvCxnSpPr>
            <a:cxnSpLocks noChangeShapeType="1"/>
            <a:stCxn id="33801" idx="1"/>
            <a:endCxn id="8204" idx="1"/>
          </p:cNvCxnSpPr>
          <p:nvPr/>
        </p:nvCxnSpPr>
        <p:spPr bwMode="auto">
          <a:xfrm flipV="1">
            <a:off x="2124075" y="6191250"/>
            <a:ext cx="347663" cy="1317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33820" name="Line 28"/>
          <p:cNvSpPr>
            <a:spLocks noChangeShapeType="1"/>
          </p:cNvSpPr>
          <p:nvPr/>
        </p:nvSpPr>
        <p:spPr bwMode="auto">
          <a:xfrm>
            <a:off x="2124075" y="4797425"/>
            <a:ext cx="360363" cy="0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33821" name="Line 29"/>
          <p:cNvSpPr>
            <a:spLocks noChangeShapeType="1"/>
          </p:cNvSpPr>
          <p:nvPr/>
        </p:nvSpPr>
        <p:spPr bwMode="auto">
          <a:xfrm>
            <a:off x="2124075" y="3429000"/>
            <a:ext cx="360363" cy="0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MX"/>
          </a:p>
        </p:txBody>
      </p:sp>
      <p:pic>
        <p:nvPicPr>
          <p:cNvPr id="26" name="1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0" y="117475"/>
            <a:ext cx="765906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alizado 2">
      <a:majorFont>
        <a:latin typeface="Adobe Caslon Pro"/>
        <a:ea typeface=""/>
        <a:cs typeface=""/>
      </a:majorFont>
      <a:minorFont>
        <a:latin typeface="Adobe Caslon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5006</TotalTime>
  <Words>2345</Words>
  <Application>Microsoft Office PowerPoint</Application>
  <PresentationFormat>Presentación en pantalla (4:3)</PresentationFormat>
  <Paragraphs>490</Paragraphs>
  <Slides>45</Slides>
  <Notes>10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Vínculos</vt:lpstr>
      </vt:variant>
      <vt:variant>
        <vt:i4>2</vt:i4>
      </vt:variant>
      <vt:variant>
        <vt:lpstr>Títulos de diapositiva</vt:lpstr>
      </vt:variant>
      <vt:variant>
        <vt:i4>45</vt:i4>
      </vt:variant>
    </vt:vector>
  </HeadingPairs>
  <TitlesOfParts>
    <vt:vector size="49" baseType="lpstr">
      <vt:lpstr>Tema de Office</vt:lpstr>
      <vt:lpstr>2_Tema de Office</vt:lpstr>
      <vt:lpstr>\\localhost\Users\andreacastanedamesa\Desktop\Macintosh HD:Users:andreacastanedamesa:Desktop:Manual Operativo Programa Escuela y Salud-FINAL.doc!OLE_LINK3</vt:lpstr>
      <vt:lpstr>\\localhost\Users\andreacastanedamesa\Desktop\Macintosh HD:Users:andreacastanedamesa:Desktop:Manual Operativo Programa Escuela y Salud-FINAL.doc!OLE_LINK1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</vt:lpstr>
      <vt:lpstr> </vt:lpstr>
      <vt:lpstr> </vt:lpstr>
      <vt:lpstr> </vt:lpstr>
      <vt:lpstr> </vt:lpstr>
      <vt:lpstr> </vt:lpstr>
      <vt:lpstr> </vt:lpstr>
      <vt:lpstr>Presentación de PowerPoint</vt:lpstr>
      <vt:lpstr>Diagnóstico de Salud Escolar</vt:lpstr>
      <vt:lpstr>Presentación de PowerPoint</vt:lpstr>
      <vt:lpstr>Presentación de PowerPoint</vt:lpstr>
      <vt:lpstr>Presentación de PowerPoint</vt:lpstr>
      <vt:lpstr> Plan Estatal Intersectorial del PEyS</vt:lpstr>
      <vt:lpstr> 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spps</dc:creator>
  <cp:lastModifiedBy>B_Center1</cp:lastModifiedBy>
  <cp:revision>260</cp:revision>
  <cp:lastPrinted>2013-03-12T22:28:42Z</cp:lastPrinted>
  <dcterms:created xsi:type="dcterms:W3CDTF">2012-12-13T01:24:37Z</dcterms:created>
  <dcterms:modified xsi:type="dcterms:W3CDTF">2013-06-25T15:49:13Z</dcterms:modified>
</cp:coreProperties>
</file>