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38" r:id="rId3"/>
    <p:sldId id="347" r:id="rId4"/>
    <p:sldId id="278" r:id="rId5"/>
    <p:sldId id="301" r:id="rId6"/>
    <p:sldId id="323" r:id="rId7"/>
    <p:sldId id="339" r:id="rId8"/>
    <p:sldId id="294" r:id="rId9"/>
    <p:sldId id="295" r:id="rId10"/>
    <p:sldId id="286" r:id="rId11"/>
    <p:sldId id="291" r:id="rId12"/>
    <p:sldId id="342" r:id="rId13"/>
    <p:sldId id="261" r:id="rId14"/>
    <p:sldId id="321" r:id="rId15"/>
    <p:sldId id="313" r:id="rId16"/>
    <p:sldId id="266" r:id="rId17"/>
    <p:sldId id="300" r:id="rId18"/>
    <p:sldId id="303" r:id="rId19"/>
    <p:sldId id="289" r:id="rId20"/>
    <p:sldId id="350" r:id="rId21"/>
    <p:sldId id="328" r:id="rId22"/>
    <p:sldId id="315" r:id="rId23"/>
    <p:sldId id="259" r:id="rId24"/>
    <p:sldId id="333" r:id="rId25"/>
    <p:sldId id="311" r:id="rId26"/>
    <p:sldId id="352" r:id="rId27"/>
    <p:sldId id="351" r:id="rId28"/>
    <p:sldId id="348" r:id="rId29"/>
    <p:sldId id="330" r:id="rId30"/>
    <p:sldId id="349" r:id="rId31"/>
    <p:sldId id="344" r:id="rId32"/>
    <p:sldId id="304" r:id="rId33"/>
    <p:sldId id="293" r:id="rId34"/>
    <p:sldId id="299" r:id="rId35"/>
    <p:sldId id="287" r:id="rId36"/>
    <p:sldId id="288" r:id="rId37"/>
    <p:sldId id="280" r:id="rId38"/>
    <p:sldId id="345" r:id="rId39"/>
    <p:sldId id="346" r:id="rId40"/>
    <p:sldId id="282" r:id="rId41"/>
    <p:sldId id="284" r:id="rId42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75" autoAdjust="0"/>
  </p:normalViewPr>
  <p:slideViewPr>
    <p:cSldViewPr snapToGrid="0" snapToObjects="1" showGuides="1">
      <p:cViewPr>
        <p:scale>
          <a:sx n="75" d="100"/>
          <a:sy n="75" d="100"/>
        </p:scale>
        <p:origin x="-2064" y="-352"/>
      </p:cViewPr>
      <p:guideLst>
        <p:guide orient="horz" pos="2171"/>
        <p:guide pos="35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DE129-87AD-134D-A413-8F0FA03910AE}" type="datetimeFigureOut">
              <a:rPr lang="es-ES_tradnl" smtClean="0"/>
              <a:pPr/>
              <a:t>27/06/13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B7D92-7642-5743-BD32-97B09E973EE6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2232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34E82-7760-A94F-BB6A-B9FA27B7CC08}" type="datetimeFigureOut">
              <a:rPr lang="es-ES_tradnl" smtClean="0"/>
              <a:pPr/>
              <a:t>27/06/13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1F3B3-688A-BB40-B9BC-39EB636F5EB9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7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F3B3-688A-BB40-B9BC-39EB636F5EB9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430E-F6FA-6849-BBAE-6FF5DA649E8C}" type="datetimeFigureOut">
              <a:rPr lang="es-ES_tradnl" smtClean="0"/>
              <a:pPr/>
              <a:t>27/06/13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6387-5302-EA4B-82F1-5F05BE89F557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430E-F6FA-6849-BBAE-6FF5DA649E8C}" type="datetimeFigureOut">
              <a:rPr lang="es-ES_tradnl" smtClean="0"/>
              <a:pPr/>
              <a:t>27/06/13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6387-5302-EA4B-82F1-5F05BE89F557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430E-F6FA-6849-BBAE-6FF5DA649E8C}" type="datetimeFigureOut">
              <a:rPr lang="es-ES_tradnl" smtClean="0"/>
              <a:pPr/>
              <a:t>27/06/13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6387-5302-EA4B-82F1-5F05BE89F557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430E-F6FA-6849-BBAE-6FF5DA649E8C}" type="datetimeFigureOut">
              <a:rPr lang="es-ES_tradnl" smtClean="0"/>
              <a:pPr/>
              <a:t>27/06/13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6387-5302-EA4B-82F1-5F05BE89F557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430E-F6FA-6849-BBAE-6FF5DA649E8C}" type="datetimeFigureOut">
              <a:rPr lang="es-ES_tradnl" smtClean="0"/>
              <a:pPr/>
              <a:t>27/06/13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6387-5302-EA4B-82F1-5F05BE89F557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430E-F6FA-6849-BBAE-6FF5DA649E8C}" type="datetimeFigureOut">
              <a:rPr lang="es-ES_tradnl" smtClean="0"/>
              <a:pPr/>
              <a:t>27/06/13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6387-5302-EA4B-82F1-5F05BE89F557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430E-F6FA-6849-BBAE-6FF5DA649E8C}" type="datetimeFigureOut">
              <a:rPr lang="es-ES_tradnl" smtClean="0"/>
              <a:pPr/>
              <a:t>27/06/13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6387-5302-EA4B-82F1-5F05BE89F557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430E-F6FA-6849-BBAE-6FF5DA649E8C}" type="datetimeFigureOut">
              <a:rPr lang="es-ES_tradnl" smtClean="0"/>
              <a:pPr/>
              <a:t>27/06/13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6387-5302-EA4B-82F1-5F05BE89F557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430E-F6FA-6849-BBAE-6FF5DA649E8C}" type="datetimeFigureOut">
              <a:rPr lang="es-ES_tradnl" smtClean="0"/>
              <a:pPr/>
              <a:t>27/06/13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6387-5302-EA4B-82F1-5F05BE89F557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430E-F6FA-6849-BBAE-6FF5DA649E8C}" type="datetimeFigureOut">
              <a:rPr lang="es-ES_tradnl" smtClean="0"/>
              <a:pPr/>
              <a:t>27/06/13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6387-5302-EA4B-82F1-5F05BE89F557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430E-F6FA-6849-BBAE-6FF5DA649E8C}" type="datetimeFigureOut">
              <a:rPr lang="es-ES_tradnl" smtClean="0"/>
              <a:pPr/>
              <a:t>27/06/13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6387-5302-EA4B-82F1-5F05BE89F557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D430E-F6FA-6849-BBAE-6FF5DA649E8C}" type="datetimeFigureOut">
              <a:rPr lang="es-ES_tradnl" smtClean="0"/>
              <a:pPr/>
              <a:t>27/06/13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A6387-5302-EA4B-82F1-5F05BE89F557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!OLE_LINK5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grodriguez@afluentes.org" TargetMode="External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afluentes.or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7341" y="1310745"/>
            <a:ext cx="7100254" cy="1470025"/>
          </a:xfrm>
        </p:spPr>
        <p:txBody>
          <a:bodyPr>
            <a:normAutofit fontScale="90000"/>
          </a:bodyPr>
          <a:lstStyle/>
          <a:p>
            <a:r>
              <a:rPr lang="es-ES_tradnl" b="1" i="1" dirty="0" smtClean="0">
                <a:solidFill>
                  <a:srgbClr val="3366FF"/>
                </a:solidFill>
              </a:rPr>
              <a:t>“Reunión Nacional del Programa Escuela y Salud”</a:t>
            </a:r>
            <a:r>
              <a:rPr lang="en-US" dirty="0" smtClean="0"/>
              <a:t/>
            </a:r>
            <a:br>
              <a:rPr lang="en-US" dirty="0" smtClean="0"/>
            </a:br>
            <a:endParaRPr lang="es-ES_tradnl" dirty="0">
              <a:solidFill>
                <a:srgbClr val="0000FF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76400" y="3132667"/>
            <a:ext cx="5520267" cy="2388393"/>
          </a:xfrm>
        </p:spPr>
        <p:txBody>
          <a:bodyPr>
            <a:noAutofit/>
          </a:bodyPr>
          <a:lstStyle/>
          <a:p>
            <a:r>
              <a:rPr lang="es-ES_tradnl" sz="2800" dirty="0" smtClean="0">
                <a:solidFill>
                  <a:schemeClr val="tx1"/>
                </a:solidFill>
              </a:rPr>
              <a:t>Mtra. Gabriela Rodríguez</a:t>
            </a:r>
          </a:p>
          <a:p>
            <a:r>
              <a:rPr lang="es-ES_tradnl" sz="2800" dirty="0" smtClean="0">
                <a:solidFill>
                  <a:schemeClr val="tx1"/>
                </a:solidFill>
              </a:rPr>
              <a:t>Antropóloga Social/ Campeche 2013</a:t>
            </a:r>
          </a:p>
          <a:p>
            <a:endParaRPr lang="es-ES_tradnl" sz="2800" dirty="0" smtClean="0">
              <a:solidFill>
                <a:schemeClr val="tx1"/>
              </a:solidFill>
            </a:endParaRPr>
          </a:p>
          <a:p>
            <a:r>
              <a:rPr lang="es-ES_tradnl" sz="2800" dirty="0" smtClean="0">
                <a:solidFill>
                  <a:schemeClr val="tx1"/>
                </a:solidFill>
              </a:rPr>
              <a:t>AFLUENTES S. C.</a:t>
            </a:r>
          </a:p>
          <a:p>
            <a:r>
              <a:rPr lang="es-ES_tradnl" sz="2800" dirty="0" err="1" smtClean="0">
                <a:solidFill>
                  <a:srgbClr val="0000FF"/>
                </a:solidFill>
              </a:rPr>
              <a:t>www.afluentes.org</a:t>
            </a:r>
            <a:endParaRPr lang="es-ES_tradnl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6907"/>
            <a:ext cx="8229600" cy="1143000"/>
          </a:xfrm>
        </p:spPr>
        <p:txBody>
          <a:bodyPr/>
          <a:lstStyle/>
          <a:p>
            <a:r>
              <a:rPr lang="es-ES_tradnl" dirty="0" smtClean="0"/>
              <a:t>Retroceso en uso de AC</a:t>
            </a:r>
            <a:endParaRPr lang="es-ES_tradnl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138" y="1159907"/>
            <a:ext cx="9241138" cy="569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557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ESTANCAMIENTO:</a:t>
            </a:r>
            <a:br>
              <a:rPr lang="es-ES" dirty="0" smtClean="0">
                <a:solidFill>
                  <a:srgbClr val="0000FF"/>
                </a:solidFill>
              </a:rPr>
            </a:br>
            <a:r>
              <a:rPr lang="es-ES" dirty="0" smtClean="0">
                <a:solidFill>
                  <a:srgbClr val="0000FF"/>
                </a:solidFill>
              </a:rPr>
              <a:t>Primer hijo antes de 18 años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57200" y="1608669"/>
            <a:ext cx="770466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 smtClean="0"/>
          </a:p>
          <a:p>
            <a:endParaRPr lang="es-ES" sz="2000" dirty="0" smtClean="0"/>
          </a:p>
          <a:p>
            <a:r>
              <a:rPr lang="es-ES" sz="4800" dirty="0" smtClean="0"/>
              <a:t>1965-1969							</a:t>
            </a:r>
            <a:r>
              <a:rPr lang="es-ES" sz="4800" dirty="0" smtClean="0">
                <a:solidFill>
                  <a:srgbClr val="0000FF"/>
                </a:solidFill>
              </a:rPr>
              <a:t>15.2 %</a:t>
            </a:r>
          </a:p>
          <a:p>
            <a:endParaRPr lang="es-ES" sz="4800" dirty="0" smtClean="0"/>
          </a:p>
          <a:p>
            <a:r>
              <a:rPr lang="es-ES" sz="4800" dirty="0" smtClean="0"/>
              <a:t>1980-1984               		</a:t>
            </a:r>
            <a:r>
              <a:rPr lang="es-ES" sz="4800" dirty="0" smtClean="0">
                <a:solidFill>
                  <a:srgbClr val="0000FF"/>
                </a:solidFill>
              </a:rPr>
              <a:t>15.4 %</a:t>
            </a:r>
          </a:p>
          <a:p>
            <a:endParaRPr lang="es-ES" sz="4800" dirty="0" smtClean="0"/>
          </a:p>
          <a:p>
            <a:endParaRPr lang="es-ES" sz="2000" dirty="0" smtClean="0"/>
          </a:p>
          <a:p>
            <a:r>
              <a:rPr lang="es-ES" sz="2000" dirty="0" smtClean="0"/>
              <a:t>FUENTE: Perfiles de Salud Reproductiva, CONAPO, 2011.</a:t>
            </a:r>
            <a:endParaRPr lang="es-E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465667" y="352823"/>
            <a:ext cx="7772400" cy="1470025"/>
          </a:xfrm>
        </p:spPr>
        <p:txBody>
          <a:bodyPr>
            <a:normAutofit/>
          </a:bodyPr>
          <a:lstStyle/>
          <a:p>
            <a:r>
              <a:rPr lang="es-ES_tradnl" dirty="0" smtClean="0">
                <a:solidFill>
                  <a:srgbClr val="0000FF"/>
                </a:solidFill>
              </a:rPr>
              <a:t>¿Por qué el estancamiento ?</a:t>
            </a:r>
            <a:endParaRPr lang="es-ES_tradnl" dirty="0">
              <a:solidFill>
                <a:srgbClr val="0000FF"/>
              </a:solidFill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846668" y="2130425"/>
            <a:ext cx="7789332" cy="3897842"/>
          </a:xfrm>
        </p:spPr>
        <p:txBody>
          <a:bodyPr>
            <a:normAutofit fontScale="85000" lnSpcReduction="1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s-ES_tradnl" sz="3892" dirty="0" smtClean="0">
                <a:solidFill>
                  <a:schemeClr val="tx1"/>
                </a:solidFill>
              </a:rPr>
              <a:t>Permanece rampante sexualidad juvenil </a:t>
            </a:r>
            <a:endParaRPr lang="es-ES_tradnl" sz="3892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s-ES_tradnl" sz="3892" dirty="0" smtClean="0">
                <a:solidFill>
                  <a:schemeClr val="tx1"/>
                </a:solidFill>
              </a:rPr>
              <a:t>Empobrecimiento y falta de oportunidades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ES_tradnl" sz="3892" dirty="0" smtClean="0">
                <a:solidFill>
                  <a:schemeClr val="tx1"/>
                </a:solidFill>
              </a:rPr>
              <a:t>Desconocimiento y falta de acceso a servicios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ES_tradnl" sz="3892" dirty="0" smtClean="0">
                <a:solidFill>
                  <a:schemeClr val="tx1"/>
                </a:solidFill>
              </a:rPr>
              <a:t>Barreras de género, abuso y violencia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ES_tradnl" sz="3892" dirty="0" smtClean="0">
                <a:solidFill>
                  <a:schemeClr val="tx1"/>
                </a:solidFill>
              </a:rPr>
              <a:t>Censura y campañas ABC</a:t>
            </a:r>
          </a:p>
          <a:p>
            <a:pPr marL="514350" indent="-514350" algn="l"/>
            <a:endParaRPr lang="es-ES" dirty="0" smtClean="0"/>
          </a:p>
          <a:p>
            <a:pPr marL="514350" indent="-514350" algn="l"/>
            <a:endParaRPr lang="es-ES" dirty="0" smtClean="0"/>
          </a:p>
          <a:p>
            <a:pPr marL="514350" indent="-514350" algn="l">
              <a:buFont typeface="+mj-lt"/>
              <a:buAutoNum type="arabicPeriod"/>
            </a:pPr>
            <a:endParaRPr lang="es-ES_tradnl" dirty="0" smtClean="0">
              <a:solidFill>
                <a:schemeClr val="tx1"/>
              </a:solidFill>
            </a:endParaRP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066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0000FF"/>
                </a:solidFill>
              </a:rPr>
              <a:t>1. Edad a la primera relación sexual </a:t>
            </a:r>
            <a:br>
              <a:rPr lang="es-ES_tradnl" dirty="0" smtClean="0">
                <a:solidFill>
                  <a:srgbClr val="0000FF"/>
                </a:solidFill>
              </a:rPr>
            </a:br>
            <a:r>
              <a:rPr lang="es-ES_tradnl" dirty="0" smtClean="0">
                <a:solidFill>
                  <a:srgbClr val="0000FF"/>
                </a:solidFill>
              </a:rPr>
              <a:t>Sin cambios sustanciales/2009</a:t>
            </a:r>
            <a:endParaRPr lang="es-ES" dirty="0">
              <a:solidFill>
                <a:srgbClr val="0000FF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/>
        </p:nvGraphicFramePr>
        <p:xfrm>
          <a:off x="762000" y="2182372"/>
          <a:ext cx="7587154" cy="4152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4642"/>
                <a:gridCol w="1497540"/>
                <a:gridCol w="1459628"/>
                <a:gridCol w="1445344"/>
              </a:tblGrid>
              <a:tr h="1043347"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25%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50%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75%</a:t>
                      </a:r>
                      <a:endParaRPr lang="es-ES" sz="2800" dirty="0"/>
                    </a:p>
                  </a:txBody>
                  <a:tcPr/>
                </a:tc>
              </a:tr>
              <a:tr h="1084831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Generación </a:t>
                      </a:r>
                    </a:p>
                    <a:p>
                      <a:r>
                        <a:rPr lang="es-ES" sz="2400" dirty="0" smtClean="0"/>
                        <a:t>24-34 años  </a:t>
                      </a:r>
                      <a:r>
                        <a:rPr lang="es-ES" sz="2400" baseline="0" dirty="0" smtClean="0"/>
                        <a:t>  NACIONAL</a:t>
                      </a:r>
                    </a:p>
                    <a:p>
                      <a:r>
                        <a:rPr lang="es-ES" sz="2400" baseline="0" dirty="0" smtClean="0"/>
                        <a:t>                        D.F.</a:t>
                      </a:r>
                    </a:p>
                    <a:p>
                      <a:r>
                        <a:rPr lang="es-ES" sz="2400" dirty="0" smtClean="0"/>
                        <a:t>                       CAMPECHE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 smtClean="0"/>
                    </a:p>
                    <a:p>
                      <a:r>
                        <a:rPr lang="es-ES" sz="2400" dirty="0" smtClean="0">
                          <a:solidFill>
                            <a:srgbClr val="0000FF"/>
                          </a:solidFill>
                        </a:rPr>
                        <a:t>16.2 años</a:t>
                      </a:r>
                    </a:p>
                    <a:p>
                      <a:r>
                        <a:rPr lang="es-ES" sz="2400" dirty="0" smtClean="0">
                          <a:solidFill>
                            <a:srgbClr val="0000FF"/>
                          </a:solidFill>
                        </a:rPr>
                        <a:t>16.6 años</a:t>
                      </a:r>
                    </a:p>
                    <a:p>
                      <a:r>
                        <a:rPr lang="es-ES" sz="2400" dirty="0" smtClean="0">
                          <a:solidFill>
                            <a:srgbClr val="0000FF"/>
                          </a:solidFill>
                        </a:rPr>
                        <a:t>16.1 años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 smtClean="0"/>
                    </a:p>
                    <a:p>
                      <a:r>
                        <a:rPr lang="es-ES" sz="2400" dirty="0" smtClean="0"/>
                        <a:t>18.0</a:t>
                      </a:r>
                      <a:r>
                        <a:rPr lang="es-ES" sz="2400" baseline="0" dirty="0" smtClean="0"/>
                        <a:t> </a:t>
                      </a:r>
                      <a:r>
                        <a:rPr lang="es-ES" sz="2400" dirty="0" smtClean="0"/>
                        <a:t>años</a:t>
                      </a:r>
                    </a:p>
                    <a:p>
                      <a:r>
                        <a:rPr lang="es-ES" sz="2400" dirty="0" smtClean="0"/>
                        <a:t>18.2 años</a:t>
                      </a:r>
                    </a:p>
                    <a:p>
                      <a:r>
                        <a:rPr lang="es-ES" sz="2400" dirty="0" smtClean="0"/>
                        <a:t>18.0</a:t>
                      </a:r>
                      <a:r>
                        <a:rPr lang="es-ES" sz="2400" baseline="0" dirty="0" smtClean="0"/>
                        <a:t> </a:t>
                      </a:r>
                      <a:r>
                        <a:rPr lang="es-ES" sz="2400" dirty="0" smtClean="0"/>
                        <a:t> años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s-ES" sz="2400" dirty="0" smtClean="0">
                          <a:solidFill>
                            <a:srgbClr val="000000"/>
                          </a:solidFill>
                        </a:rPr>
                        <a:t>20.6 años</a:t>
                      </a:r>
                      <a:endParaRPr lang="es-E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sz="2400" dirty="0" smtClean="0">
                          <a:solidFill>
                            <a:schemeClr val="tx1"/>
                          </a:solidFill>
                        </a:rPr>
                        <a:t>20.9 años</a:t>
                      </a:r>
                    </a:p>
                    <a:p>
                      <a:r>
                        <a:rPr lang="es-ES" sz="2400" dirty="0" smtClean="0">
                          <a:solidFill>
                            <a:schemeClr val="tx1"/>
                          </a:solidFill>
                        </a:rPr>
                        <a:t>20.3 años</a:t>
                      </a:r>
                    </a:p>
                  </a:txBody>
                  <a:tcPr/>
                </a:tc>
              </a:tr>
              <a:tr h="1084831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Generación </a:t>
                      </a:r>
                    </a:p>
                    <a:p>
                      <a:r>
                        <a:rPr lang="es-ES" sz="2400" dirty="0" smtClean="0"/>
                        <a:t>35-49 años    NACIONAL</a:t>
                      </a:r>
                    </a:p>
                    <a:p>
                      <a:r>
                        <a:rPr lang="es-ES" sz="2400" dirty="0" smtClean="0"/>
                        <a:t>                        D.F.</a:t>
                      </a:r>
                    </a:p>
                    <a:p>
                      <a:r>
                        <a:rPr lang="es-ES" sz="2400" dirty="0" smtClean="0"/>
                        <a:t>                       CAMPECHE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 smtClean="0"/>
                    </a:p>
                    <a:p>
                      <a:r>
                        <a:rPr lang="es-ES" sz="2400" dirty="0" smtClean="0">
                          <a:solidFill>
                            <a:srgbClr val="0000FF"/>
                          </a:solidFill>
                        </a:rPr>
                        <a:t>16.5 años</a:t>
                      </a:r>
                    </a:p>
                    <a:p>
                      <a:r>
                        <a:rPr lang="es-ES" sz="2400" dirty="0" smtClean="0">
                          <a:solidFill>
                            <a:srgbClr val="0000FF"/>
                          </a:solidFill>
                        </a:rPr>
                        <a:t>16.8 años</a:t>
                      </a:r>
                    </a:p>
                    <a:p>
                      <a:r>
                        <a:rPr lang="es-ES" sz="2400" dirty="0" smtClean="0">
                          <a:solidFill>
                            <a:srgbClr val="0000FF"/>
                          </a:solidFill>
                        </a:rPr>
                        <a:t>16.8 años</a:t>
                      </a:r>
                      <a:endParaRPr lang="es-E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 smtClean="0"/>
                    </a:p>
                    <a:p>
                      <a:r>
                        <a:rPr lang="es-ES" sz="2400" dirty="0" smtClean="0"/>
                        <a:t>19.3 años</a:t>
                      </a:r>
                    </a:p>
                    <a:p>
                      <a:r>
                        <a:rPr lang="es-ES" sz="2400" baseline="0" dirty="0" smtClean="0">
                          <a:solidFill>
                            <a:schemeClr val="tx1"/>
                          </a:solidFill>
                        </a:rPr>
                        <a:t>18.8 años</a:t>
                      </a:r>
                      <a:endParaRPr lang="es-E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sz="2400" dirty="0" smtClean="0">
                          <a:solidFill>
                            <a:schemeClr val="tx1"/>
                          </a:solidFill>
                        </a:rPr>
                        <a:t>17.8 años</a:t>
                      </a:r>
                      <a:endParaRPr lang="es-E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 smtClean="0"/>
                    </a:p>
                    <a:p>
                      <a:r>
                        <a:rPr lang="es-ES" sz="2400" dirty="0" smtClean="0"/>
                        <a:t>21.6 años</a:t>
                      </a:r>
                    </a:p>
                    <a:p>
                      <a:r>
                        <a:rPr lang="es-ES" sz="2400" dirty="0" smtClean="0">
                          <a:solidFill>
                            <a:srgbClr val="000000"/>
                          </a:solidFill>
                        </a:rPr>
                        <a:t>21.8 años</a:t>
                      </a:r>
                    </a:p>
                    <a:p>
                      <a:r>
                        <a:rPr lang="es-ES" sz="2400" dirty="0" smtClean="0">
                          <a:solidFill>
                            <a:srgbClr val="000000"/>
                          </a:solidFill>
                        </a:rPr>
                        <a:t>20.1 años</a:t>
                      </a:r>
                      <a:endParaRPr lang="es-E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457200" y="6488668"/>
            <a:ext cx="5473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Fuente: Perfiles de Salud Reproductiva, CONAPO, 2011.</a:t>
            </a:r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5058"/>
            <a:ext cx="9497232" cy="601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>
                <a:solidFill>
                  <a:srgbClr val="0000FF"/>
                </a:solidFill>
              </a:rPr>
              <a:t>2 Falta de oportunidades</a:t>
            </a:r>
            <a:endParaRPr lang="es-ES_tradnl" dirty="0">
              <a:solidFill>
                <a:srgbClr val="0000FF"/>
              </a:solidFill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562600" y="2590800"/>
            <a:ext cx="2743200" cy="13716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defRPr/>
            </a:pPr>
            <a:endParaRPr lang="es-ES_tradnl" sz="240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0" y="5213290"/>
            <a:ext cx="68580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800" dirty="0">
                <a:effectLst/>
                <a:latin typeface="Verdana" pitchFamily="34" charset="0"/>
              </a:rPr>
              <a:t>SSA, </a:t>
            </a:r>
            <a:r>
              <a:rPr lang="es-ES_tradnl" sz="1800" u="sng" dirty="0">
                <a:effectLst/>
                <a:latin typeface="Verdana" pitchFamily="34" charset="0"/>
              </a:rPr>
              <a:t>ENSAR 2003,</a:t>
            </a:r>
            <a:r>
              <a:rPr lang="es-ES_tradnl" sz="1800" dirty="0">
                <a:effectLst/>
                <a:latin typeface="Verdana" pitchFamily="34" charset="0"/>
              </a:rPr>
              <a:t> Encuesta Nacional de Salud </a:t>
            </a:r>
            <a:r>
              <a:rPr lang="es-ES_tradnl" sz="1800" dirty="0" smtClean="0">
                <a:effectLst/>
                <a:latin typeface="Verdana" pitchFamily="34" charset="0"/>
              </a:rPr>
              <a:t>Reproductiva.</a:t>
            </a:r>
            <a:endParaRPr lang="es-ES_tradnl" sz="1800" dirty="0">
              <a:effectLst/>
              <a:latin typeface="Verdana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30225" y="1821575"/>
            <a:ext cx="3938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/>
              <a:t>15-19 embarazadas </a:t>
            </a:r>
            <a:br>
              <a:rPr lang="es-ES_tradnl" sz="2800" b="1" dirty="0" smtClean="0"/>
            </a:br>
            <a:r>
              <a:rPr lang="es-ES_tradnl" sz="2800" b="1" dirty="0" smtClean="0"/>
              <a:t>por estrato socio-económico</a:t>
            </a:r>
            <a:endParaRPr lang="es-ES_tradnl" sz="2800" b="1" dirty="0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0" y="3206570"/>
          <a:ext cx="5308220" cy="200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Documento" r:id="rId3" imgW="5765800" imgH="736600" progId="Word.Document.12">
                  <p:link updateAutomatic="1"/>
                </p:oleObj>
              </mc:Choice>
              <mc:Fallback>
                <p:oleObj name="Documento" r:id="rId3" imgW="5765800" imgH="7366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06570"/>
                        <a:ext cx="5308220" cy="2006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5" descr="C:\Documents and Settings\Laptop\Mis documentos\Concursos dibujo\2004\mencionC_NuevoLe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1803749"/>
            <a:ext cx="3581400" cy="328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ángulo 7"/>
          <p:cNvSpPr/>
          <p:nvPr/>
        </p:nvSpPr>
        <p:spPr>
          <a:xfrm>
            <a:off x="5710238" y="5213290"/>
            <a:ext cx="343376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dirty="0" smtClean="0">
                <a:solidFill>
                  <a:srgbClr val="7F7F7F"/>
                </a:solidFill>
              </a:rPr>
              <a:t>Alán Armengol.  </a:t>
            </a:r>
          </a:p>
          <a:p>
            <a:pPr algn="ctr">
              <a:spcBef>
                <a:spcPct val="50000"/>
              </a:spcBef>
              <a:defRPr/>
            </a:pPr>
            <a:r>
              <a:rPr lang="es-MX" dirty="0" smtClean="0">
                <a:solidFill>
                  <a:srgbClr val="7F7F7F"/>
                </a:solidFill>
              </a:rPr>
              <a:t>16 años, Baja California.</a:t>
            </a:r>
            <a:endParaRPr lang="es-ES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0" y="3429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1FD0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br>
              <a:rPr kumimoji="0" lang="es-MX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1FD0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Edad</a:t>
            </a:r>
            <a:r>
              <a:rPr kumimoji="0" lang="es-MX" sz="36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i</a:t>
            </a:r>
            <a:r>
              <a:rPr kumimoji="0" lang="es-MX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nicio sexual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 edad de la pareja</a:t>
            </a:r>
            <a:endParaRPr kumimoji="0" lang="es-ES" sz="3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104426"/>
            <a:ext cx="88392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ENJUVE </a:t>
            </a: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2010, DATOS DE C. MENKES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/>
        </p:nvGraphicFramePr>
        <p:xfrm>
          <a:off x="1143000" y="2205525"/>
          <a:ext cx="7050939" cy="3898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1059"/>
                <a:gridCol w="264410"/>
                <a:gridCol w="1762735"/>
                <a:gridCol w="1762735"/>
              </a:tblGrid>
              <a:tr h="860877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NIVEL</a:t>
                      </a:r>
                      <a:r>
                        <a:rPr lang="es-ES" sz="2000" baseline="0" dirty="0" smtClean="0"/>
                        <a:t> DE</a:t>
                      </a:r>
                    </a:p>
                    <a:p>
                      <a:r>
                        <a:rPr lang="es-ES" sz="2000" baseline="0" dirty="0" smtClean="0"/>
                        <a:t>ESCOLARIDAD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EDAD</a:t>
                      </a:r>
                    </a:p>
                    <a:p>
                      <a:r>
                        <a:rPr lang="es-ES" sz="2000" dirty="0" smtClean="0"/>
                        <a:t>MUJER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EDAD</a:t>
                      </a:r>
                      <a:r>
                        <a:rPr lang="es-ES" sz="2000" baseline="0" dirty="0" smtClean="0"/>
                        <a:t> DE LA PAREJA</a:t>
                      </a:r>
                      <a:endParaRPr lang="es-ES" sz="2000" dirty="0"/>
                    </a:p>
                  </a:txBody>
                  <a:tcPr/>
                </a:tc>
              </a:tr>
              <a:tr h="486583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MENOS</a:t>
                      </a:r>
                      <a:r>
                        <a:rPr lang="es-ES" sz="2000" baseline="0" dirty="0" smtClean="0"/>
                        <a:t> DE SECUNDARIA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   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16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20</a:t>
                      </a:r>
                      <a:endParaRPr lang="es-ES" sz="2000" dirty="0"/>
                    </a:p>
                  </a:txBody>
                  <a:tcPr/>
                </a:tc>
              </a:tr>
              <a:tr h="860877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UN AÑO PREPARATORIA</a:t>
                      </a:r>
                    </a:p>
                    <a:p>
                      <a:r>
                        <a:rPr lang="es-ES" sz="2000" dirty="0" smtClean="0"/>
                        <a:t>O</a:t>
                      </a:r>
                      <a:r>
                        <a:rPr lang="es-ES" sz="2000" baseline="0" dirty="0" smtClean="0"/>
                        <a:t> MAS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    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 smtClean="0"/>
                    </a:p>
                    <a:p>
                      <a:pPr algn="ctr"/>
                      <a:r>
                        <a:rPr lang="es-ES" sz="2000" dirty="0" smtClean="0"/>
                        <a:t>18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 smtClean="0"/>
                    </a:p>
                    <a:p>
                      <a:pPr algn="ctr"/>
                      <a:r>
                        <a:rPr lang="es-ES" sz="2000" dirty="0" smtClean="0"/>
                        <a:t>19</a:t>
                      </a:r>
                      <a:endParaRPr lang="es-ES" sz="2000" dirty="0"/>
                    </a:p>
                  </a:txBody>
                  <a:tcPr/>
                </a:tc>
              </a:tr>
              <a:tr h="1235172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UN</a:t>
                      </a:r>
                      <a:r>
                        <a:rPr lang="es-ES" sz="2000" baseline="0" dirty="0" smtClean="0"/>
                        <a:t> AÑO</a:t>
                      </a:r>
                      <a:r>
                        <a:rPr lang="es-ES" sz="2000" dirty="0" smtClean="0"/>
                        <a:t> DE</a:t>
                      </a:r>
                      <a:r>
                        <a:rPr lang="es-ES" sz="2000" baseline="0" dirty="0" smtClean="0"/>
                        <a:t> LICENCIATURA </a:t>
                      </a:r>
                    </a:p>
                    <a:p>
                      <a:r>
                        <a:rPr lang="es-ES" sz="2000" baseline="0" dirty="0" smtClean="0"/>
                        <a:t>O 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 smtClean="0"/>
                    </a:p>
                    <a:p>
                      <a:pPr algn="ctr"/>
                      <a:r>
                        <a:rPr lang="es-ES" sz="2000" dirty="0" smtClean="0"/>
                        <a:t>18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 smtClean="0"/>
                    </a:p>
                    <a:p>
                      <a:pPr algn="ctr"/>
                      <a:r>
                        <a:rPr lang="es-ES" sz="2000" dirty="0" smtClean="0"/>
                        <a:t>20</a:t>
                      </a:r>
                      <a:endParaRPr lang="es-ES" sz="2000" dirty="0"/>
                    </a:p>
                  </a:txBody>
                  <a:tcPr/>
                </a:tc>
              </a:tr>
              <a:tr h="45539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0000FF"/>
                </a:solidFill>
              </a:rPr>
              <a:t>Estratos Pobres (60%): Inician + temprano</a:t>
            </a:r>
            <a:endParaRPr lang="es-ES" sz="3600" dirty="0">
              <a:solidFill>
                <a:srgbClr val="0000FF"/>
              </a:solidFill>
            </a:endParaRPr>
          </a:p>
        </p:txBody>
      </p:sp>
      <p:sp>
        <p:nvSpPr>
          <p:cNvPr id="3" name="Marcador de contenido 3"/>
          <p:cNvSpPr txBox="1">
            <a:spLocks/>
          </p:cNvSpPr>
          <p:nvPr/>
        </p:nvSpPr>
        <p:spPr>
          <a:xfrm>
            <a:off x="4646612" y="1417638"/>
            <a:ext cx="4040188" cy="4708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673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s-MX" sz="5818" b="1" dirty="0" smtClean="0"/>
              <a:t>Pobres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436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Urbanos, rurales </a:t>
            </a:r>
            <a:r>
              <a:rPr kumimoji="0" lang="es-MX" sz="4364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c/ secundaria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436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Vida sexual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436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Unión  o matrimonio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436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Vida reproductiva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436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s-MX" sz="4364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Miedo +creencias falsas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5818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5818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34%   </a:t>
            </a:r>
            <a:r>
              <a:rPr kumimoji="0" lang="es-MX" sz="5818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Embarazo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MX" sz="5818" dirty="0" smtClean="0">
                <a:solidFill>
                  <a:srgbClr val="0000FF"/>
                </a:solidFill>
              </a:rPr>
              <a:t>          </a:t>
            </a:r>
            <a:r>
              <a:rPr kumimoji="0" lang="es-MX" sz="5818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17-19 </a:t>
            </a:r>
            <a:r>
              <a:rPr lang="es-MX" sz="5818" dirty="0" smtClean="0">
                <a:solidFill>
                  <a:srgbClr val="0000FF"/>
                </a:solidFill>
              </a:rPr>
              <a:t>años</a:t>
            </a:r>
            <a:r>
              <a:rPr kumimoji="0" lang="es-MX" sz="5818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ES" sz="5818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Marcador de contenido 3"/>
          <p:cNvSpPr txBox="1">
            <a:spLocks/>
          </p:cNvSpPr>
          <p:nvPr/>
        </p:nvSpPr>
        <p:spPr>
          <a:xfrm>
            <a:off x="457200" y="1417638"/>
            <a:ext cx="4040188" cy="4708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673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6737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Muy pobres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s-MX" sz="4923" dirty="0" smtClean="0"/>
              <a:t>Rurales</a:t>
            </a:r>
            <a:r>
              <a:rPr lang="es-MX" sz="4923" b="1" dirty="0" smtClean="0"/>
              <a:t>, indígenas 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s-MX" sz="4923" b="1" dirty="0" smtClean="0"/>
              <a:t>Matrimonios arreglados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4923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Vida sexual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MX" sz="4923" dirty="0" smtClean="0"/>
              <a:t>U</a:t>
            </a:r>
            <a:r>
              <a:rPr kumimoji="0" lang="es-MX" sz="4923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nión o  matrimonio  </a:t>
            </a:r>
            <a:endParaRPr lang="es-MX" sz="4923" dirty="0" smtClean="0"/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MX" sz="4923" dirty="0" smtClean="0"/>
              <a:t>V</a:t>
            </a:r>
            <a:r>
              <a:rPr kumimoji="0" lang="es-MX" sz="4923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ida reproductiva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s-MX" sz="4923" dirty="0" smtClean="0">
                <a:solidFill>
                  <a:srgbClr val="FF0000"/>
                </a:solidFill>
              </a:rPr>
              <a:t>+ Miedo +creencias falsas </a:t>
            </a:r>
            <a:endParaRPr lang="es-ES" sz="4923" dirty="0" smtClean="0">
              <a:solidFill>
                <a:srgbClr val="FF0000"/>
              </a:solidFill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923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6737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26.2%</a:t>
            </a:r>
            <a:r>
              <a:rPr kumimoji="0" lang="es-MX" sz="6737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s-MX" sz="6737" dirty="0" smtClean="0">
                <a:solidFill>
                  <a:srgbClr val="0000FF"/>
                </a:solidFill>
              </a:rPr>
              <a:t>Embarazo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MX" sz="6737" dirty="0" smtClean="0">
                <a:solidFill>
                  <a:srgbClr val="0000FF"/>
                </a:solidFill>
              </a:rPr>
              <a:t>            </a:t>
            </a:r>
            <a:r>
              <a:rPr lang="es-MX" sz="6737" b="1" dirty="0" smtClean="0">
                <a:solidFill>
                  <a:srgbClr val="0000FF"/>
                </a:solidFill>
              </a:rPr>
              <a:t>12-14 </a:t>
            </a:r>
            <a:r>
              <a:rPr lang="es-MX" sz="6737" dirty="0" smtClean="0">
                <a:solidFill>
                  <a:srgbClr val="0000FF"/>
                </a:solidFill>
              </a:rPr>
              <a:t>años </a:t>
            </a:r>
            <a:endParaRPr kumimoji="0" lang="es-MX" sz="6737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0" marR="0" lvl="8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923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Estrato medio y alto: inician + tarde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smtClean="0"/>
              <a:t>MEDIO</a:t>
            </a:r>
            <a:endParaRPr lang="es-ES" sz="28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None/>
              <a:defRPr/>
            </a:pPr>
            <a:r>
              <a:rPr lang="es-MX" sz="3200" dirty="0" smtClean="0"/>
              <a:t>Periodo + prolongado de vida sexual sin hijos.  </a:t>
            </a:r>
          </a:p>
          <a:p>
            <a:pPr marL="457200" indent="-457200">
              <a:buNone/>
              <a:defRPr/>
            </a:pPr>
            <a:r>
              <a:rPr lang="es-MX" sz="3200" dirty="0" smtClean="0">
                <a:solidFill>
                  <a:srgbClr val="FF0000"/>
                </a:solidFill>
              </a:rPr>
              <a:t>+ conoc + escolaridad</a:t>
            </a:r>
          </a:p>
          <a:p>
            <a:pPr marL="457200" indent="-457200">
              <a:buNone/>
              <a:defRPr/>
            </a:pPr>
            <a:r>
              <a:rPr lang="es-MX" sz="3200" dirty="0" smtClean="0"/>
              <a:t>Hijas de familia</a:t>
            </a:r>
          </a:p>
          <a:p>
            <a:pPr marL="457200" indent="-457200">
              <a:buNone/>
              <a:defRPr/>
            </a:pPr>
            <a:r>
              <a:rPr lang="es-MX" sz="3200" dirty="0" smtClean="0"/>
              <a:t>Estaban estudiando</a:t>
            </a:r>
          </a:p>
          <a:p>
            <a:pPr marL="457200" indent="-457200">
              <a:buNone/>
              <a:defRPr/>
            </a:pPr>
            <a:r>
              <a:rPr lang="es-MX" sz="3200" dirty="0" smtClean="0"/>
              <a:t> </a:t>
            </a:r>
            <a:r>
              <a:rPr lang="es-MX" sz="4571" dirty="0" smtClean="0">
                <a:solidFill>
                  <a:srgbClr val="0000FF"/>
                </a:solidFill>
              </a:rPr>
              <a:t>15% Embarazo</a:t>
            </a:r>
            <a:endParaRPr lang="es-ES" sz="4571" dirty="0" smtClean="0">
              <a:solidFill>
                <a:srgbClr val="0000FF"/>
              </a:solidFill>
            </a:endParaRPr>
          </a:p>
          <a:p>
            <a:pPr marL="457200" indent="-457200" algn="ctr">
              <a:buNone/>
              <a:defRPr/>
            </a:pPr>
            <a:r>
              <a:rPr lang="es-ES" sz="4571" dirty="0" smtClean="0">
                <a:solidFill>
                  <a:srgbClr val="0000FF"/>
                </a:solidFill>
              </a:rPr>
              <a:t>&gt; 19 años</a:t>
            </a:r>
            <a:endParaRPr lang="es-MX" sz="4571" dirty="0" smtClean="0">
              <a:solidFill>
                <a:srgbClr val="0000FF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s-ES" sz="2800" dirty="0" smtClean="0">
                <a:solidFill>
                  <a:srgbClr val="000000"/>
                </a:solidFill>
              </a:rPr>
              <a:t>ALTO</a:t>
            </a:r>
            <a:endParaRPr lang="es-ES" sz="2800" dirty="0">
              <a:solidFill>
                <a:srgbClr val="000000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742070" y="2174875"/>
            <a:ext cx="4041775" cy="3951288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None/>
              <a:defRPr/>
            </a:pPr>
            <a:r>
              <a:rPr lang="es-MX" sz="5120" dirty="0" smtClean="0"/>
              <a:t>Periodo + prolongado de vida sexual sin hijos.</a:t>
            </a:r>
          </a:p>
          <a:p>
            <a:pPr marL="457200" indent="-457200">
              <a:buNone/>
              <a:defRPr/>
            </a:pPr>
            <a:r>
              <a:rPr lang="es-MX" sz="5400" dirty="0" smtClean="0">
                <a:solidFill>
                  <a:srgbClr val="FF0000"/>
                </a:solidFill>
              </a:rPr>
              <a:t>+ conoc + escolaridad</a:t>
            </a:r>
          </a:p>
          <a:p>
            <a:pPr marL="457200" indent="-457200">
              <a:buNone/>
              <a:defRPr/>
            </a:pPr>
            <a:r>
              <a:rPr lang="es-MX" sz="5400" dirty="0" smtClean="0"/>
              <a:t>Hijas de familia</a:t>
            </a:r>
          </a:p>
          <a:p>
            <a:pPr marL="457200" indent="-457200">
              <a:buNone/>
              <a:defRPr/>
            </a:pPr>
            <a:r>
              <a:rPr lang="es-MX" sz="5400" dirty="0" smtClean="0"/>
              <a:t>Estaban estudiando</a:t>
            </a:r>
          </a:p>
          <a:p>
            <a:pPr marL="457200" indent="-457200">
              <a:buNone/>
              <a:defRPr/>
            </a:pPr>
            <a:r>
              <a:rPr lang="es-MX" sz="5120" dirty="0" smtClean="0"/>
              <a:t> </a:t>
            </a:r>
          </a:p>
          <a:p>
            <a:pPr marL="457200" indent="-457200">
              <a:buNone/>
              <a:defRPr/>
            </a:pPr>
            <a:r>
              <a:rPr lang="es-MX" sz="7273" dirty="0" smtClean="0">
                <a:solidFill>
                  <a:srgbClr val="0000FF"/>
                </a:solidFill>
              </a:rPr>
              <a:t>6.7%   Embarazo</a:t>
            </a:r>
          </a:p>
          <a:p>
            <a:pPr marL="457200" indent="-457200">
              <a:buNone/>
              <a:defRPr/>
            </a:pPr>
            <a:r>
              <a:rPr lang="es-MX" sz="7273" dirty="0" smtClean="0">
                <a:solidFill>
                  <a:srgbClr val="0000FF"/>
                </a:solidFill>
              </a:rPr>
              <a:t>            &gt; 19 años </a:t>
            </a:r>
          </a:p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210931" y="6126163"/>
            <a:ext cx="85729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Patricio Solís, Cecilia Gayet y Fátima Juárez ,“Las transiciones a la vida sexual, a la unión y a la maternidad en México: cambios en el tiempo y estratificación social”. En Susana Lerner e Ivonne Szasz (Coord), Salud Reproductiva y Condiciones de Vida en México. El Colegio de México. México, 2008. 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1974:</a:t>
            </a:r>
            <a:r>
              <a:rPr kumimoji="0" lang="es-ES_tradnl" sz="4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39 años de Educación sexual </a:t>
            </a:r>
            <a:b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Libro de 5º grado SEP</a:t>
            </a:r>
            <a:endParaRPr kumimoji="0" lang="es-ES_tradnl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5CN92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18677"/>
            <a:ext cx="4542409" cy="5339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" name="Picture 4" descr="5CN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476" y="1518676"/>
            <a:ext cx="4024324" cy="533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Reciente expansión </a:t>
            </a:r>
            <a:b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</a:br>
            <a: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de uniones libres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135063" y="2032000"/>
            <a:ext cx="716280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dirty="0"/>
              <a:t>Crecimiento de uniones libres:</a:t>
            </a:r>
          </a:p>
          <a:p>
            <a:pPr>
              <a:defRPr/>
            </a:pPr>
            <a:endParaRPr lang="es-ES" sz="2400" dirty="0"/>
          </a:p>
          <a:p>
            <a:pPr>
              <a:defRPr/>
            </a:pPr>
            <a:r>
              <a:rPr lang="es-ES" sz="2400" dirty="0"/>
              <a:t>              			MUJERES 25-29 AÑOS</a:t>
            </a:r>
          </a:p>
          <a:p>
            <a:pPr>
              <a:defRPr/>
            </a:pPr>
            <a:endParaRPr lang="es-ES" sz="2400" dirty="0"/>
          </a:p>
          <a:p>
            <a:pPr>
              <a:defRPr/>
            </a:pPr>
            <a:r>
              <a:rPr lang="es-ES" sz="2400" dirty="0"/>
              <a:t>                                             </a:t>
            </a:r>
            <a:r>
              <a:rPr lang="es-ES" sz="2400"/>
              <a:t>2000            </a:t>
            </a:r>
            <a:r>
              <a:rPr lang="es-ES" sz="2400" smtClean="0"/>
              <a:t>         </a:t>
            </a:r>
            <a:r>
              <a:rPr lang="es-ES" sz="2400" dirty="0"/>
              <a:t>2010        </a:t>
            </a:r>
          </a:p>
          <a:p>
            <a:pPr>
              <a:defRPr/>
            </a:pPr>
            <a:endParaRPr lang="es-ES" sz="2400" dirty="0"/>
          </a:p>
          <a:p>
            <a:pPr>
              <a:defRPr/>
            </a:pPr>
            <a:r>
              <a:rPr lang="es-ES" sz="2400" dirty="0"/>
              <a:t> GENERAL                            </a:t>
            </a:r>
            <a:r>
              <a:rPr lang="es-ES" sz="2400" dirty="0">
                <a:solidFill>
                  <a:srgbClr val="0000FF"/>
                </a:solidFill>
              </a:rPr>
              <a:t>23%            </a:t>
            </a:r>
            <a:r>
              <a:rPr lang="es-ES" sz="2400" dirty="0" smtClean="0">
                <a:solidFill>
                  <a:srgbClr val="0000FF"/>
                </a:solidFill>
              </a:rPr>
              <a:t>           </a:t>
            </a:r>
            <a:r>
              <a:rPr lang="es-ES" sz="2400" dirty="0">
                <a:solidFill>
                  <a:srgbClr val="0000FF"/>
                </a:solidFill>
              </a:rPr>
              <a:t>38%</a:t>
            </a:r>
          </a:p>
          <a:p>
            <a:pPr>
              <a:defRPr/>
            </a:pPr>
            <a:endParaRPr lang="es-ES" sz="2400" dirty="0"/>
          </a:p>
          <a:p>
            <a:pPr>
              <a:defRPr/>
            </a:pPr>
            <a:r>
              <a:rPr lang="es-ES" sz="2400" dirty="0"/>
              <a:t>UNIVERSITARIAS                10%			   25%</a:t>
            </a:r>
          </a:p>
          <a:p>
            <a:pPr marL="1257300" lvl="2" indent="-342900">
              <a:defRPr/>
            </a:pPr>
            <a:endParaRPr lang="es-ES" dirty="0"/>
          </a:p>
          <a:p>
            <a:pPr marL="342900" indent="-342900">
              <a:buFontTx/>
              <a:buAutoNum type="arabicPlain" startAt="2000"/>
              <a:defRPr/>
            </a:pPr>
            <a:endParaRPr lang="es-ES" dirty="0"/>
          </a:p>
        </p:txBody>
      </p:sp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457200" y="6002338"/>
            <a:ext cx="868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/>
              <a:t>Pérez A., J y Esteve P., A, “Explosión y expansión de las uniones libres en México” </a:t>
            </a:r>
            <a:r>
              <a:rPr lang="es-ES" i="1"/>
              <a:t>Coyuntura Demográfica</a:t>
            </a:r>
            <a:r>
              <a:rPr lang="es-ES"/>
              <a:t>, Num 2, julio 2012, pp 41-44.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333" dirty="0" smtClean="0">
                <a:solidFill>
                  <a:srgbClr val="0000FF"/>
                </a:solidFill>
              </a:rPr>
              <a:t>3. Falta de acceso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457200" y="1417638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 </a:t>
            </a:r>
            <a:r>
              <a:rPr lang="es-ES_tradnl" sz="3200" dirty="0" smtClean="0"/>
              <a:t>Adolescentes, se proveen de anticonceptivos en:</a:t>
            </a:r>
          </a:p>
          <a:p>
            <a:endParaRPr lang="es-ES_tradnl" sz="3200" dirty="0" smtClean="0"/>
          </a:p>
          <a:p>
            <a:r>
              <a:rPr lang="es-ES_tradnl" sz="3200" dirty="0" smtClean="0"/>
              <a:t>			 SECTOR PUBLICO             </a:t>
            </a:r>
            <a:r>
              <a:rPr lang="es-ES_tradnl" sz="3200" dirty="0" smtClean="0">
                <a:solidFill>
                  <a:srgbClr val="0000FF"/>
                </a:solidFill>
              </a:rPr>
              <a:t>SECTOR PRIVADO</a:t>
            </a:r>
          </a:p>
          <a:p>
            <a:endParaRPr lang="es-ES_tradnl" sz="3200" dirty="0" smtClean="0"/>
          </a:p>
          <a:p>
            <a:r>
              <a:rPr lang="es-ES_tradnl" sz="3200" dirty="0" smtClean="0"/>
              <a:t>Condones              15.1  % 				     </a:t>
            </a:r>
            <a:r>
              <a:rPr lang="es-ES_tradnl" sz="3200" dirty="0" smtClean="0">
                <a:solidFill>
                  <a:srgbClr val="0000FF"/>
                </a:solidFill>
              </a:rPr>
              <a:t>84.9 %</a:t>
            </a:r>
          </a:p>
          <a:p>
            <a:r>
              <a:rPr lang="es-ES_tradnl" sz="3200" dirty="0" smtClean="0"/>
              <a:t>       </a:t>
            </a:r>
          </a:p>
          <a:p>
            <a:r>
              <a:rPr lang="es-ES_tradnl" sz="3200" dirty="0" smtClean="0">
                <a:solidFill>
                  <a:srgbClr val="000000"/>
                </a:solidFill>
              </a:rPr>
              <a:t>Pastillas                  30.6 %                         </a:t>
            </a:r>
            <a:r>
              <a:rPr lang="es-ES_tradnl" sz="3200" dirty="0" smtClean="0">
                <a:solidFill>
                  <a:srgbClr val="0000FF"/>
                </a:solidFill>
              </a:rPr>
              <a:t>69.4%</a:t>
            </a:r>
          </a:p>
          <a:p>
            <a:endParaRPr lang="es-ES_tradnl" sz="2800" dirty="0" smtClean="0"/>
          </a:p>
        </p:txBody>
      </p:sp>
      <p:sp>
        <p:nvSpPr>
          <p:cNvPr id="6" name="CuadroTexto 5"/>
          <p:cNvSpPr txBox="1"/>
          <p:nvPr/>
        </p:nvSpPr>
        <p:spPr>
          <a:xfrm>
            <a:off x="457200" y="6150013"/>
            <a:ext cx="7999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Fuente: Perfiles de Salud Reproductiva, República Mexicana/ Jalisco, CONAPO, 2011.</a:t>
            </a:r>
            <a:endParaRPr lang="es-E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Faltan Servicios amigables para Adolescentes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85722" y="2009531"/>
            <a:ext cx="74308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>
                <a:solidFill>
                  <a:srgbClr val="0000FF"/>
                </a:solidFill>
              </a:rPr>
              <a:t>Discriminación</a:t>
            </a:r>
            <a:r>
              <a:rPr lang="es-ES_tradnl" sz="4000" dirty="0" smtClean="0"/>
              <a:t> a MENORES de 18 años en los servicios Salud Reproductiva </a:t>
            </a:r>
            <a:endParaRPr lang="en-US" sz="4000" dirty="0" smtClean="0"/>
          </a:p>
          <a:p>
            <a:r>
              <a:rPr lang="es-ES_tradnl" sz="4000" dirty="0" smtClean="0"/>
              <a:t> </a:t>
            </a:r>
            <a:endParaRPr lang="en-US" sz="4000" dirty="0" smtClean="0"/>
          </a:p>
          <a:p>
            <a:r>
              <a:rPr lang="es-ES_tradnl" sz="4000" dirty="0" smtClean="0">
                <a:solidFill>
                  <a:srgbClr val="0000FF"/>
                </a:solidFill>
              </a:rPr>
              <a:t>Negación</a:t>
            </a:r>
            <a:r>
              <a:rPr lang="es-ES_tradnl" sz="4000" dirty="0" smtClean="0"/>
              <a:t> de sexualidad en la ADOLESCENCIA y  jóvenes solteras.</a:t>
            </a:r>
            <a:endParaRPr lang="es-ES" sz="4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_tradnl" dirty="0" smtClean="0">
                <a:solidFill>
                  <a:srgbClr val="0000FF"/>
                </a:solidFill>
              </a:rPr>
              <a:t>4 Barreras de género</a:t>
            </a:r>
            <a:br>
              <a:rPr lang="es-ES_tradnl" dirty="0" smtClean="0">
                <a:solidFill>
                  <a:srgbClr val="0000FF"/>
                </a:solidFill>
              </a:rPr>
            </a:br>
            <a:r>
              <a:rPr lang="es-ES_tradnl" dirty="0" smtClean="0">
                <a:solidFill>
                  <a:srgbClr val="0000FF"/>
                </a:solidFill>
              </a:rPr>
              <a:t>en encuentro sexual</a:t>
            </a:r>
            <a:endParaRPr lang="es-ES_tradnl" dirty="0">
              <a:solidFill>
                <a:srgbClr val="0000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2495832"/>
            <a:ext cx="4038600" cy="284503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_tradnl" b="1" dirty="0" smtClean="0"/>
              <a:t>SER MUY HOMBRE</a:t>
            </a:r>
            <a:r>
              <a:rPr lang="es-ES_tradnl" dirty="0" smtClean="0"/>
              <a:t>:</a:t>
            </a:r>
          </a:p>
          <a:p>
            <a:r>
              <a:rPr lang="es-ES_tradnl" dirty="0" smtClean="0"/>
              <a:t>Tomar la iniciativa</a:t>
            </a:r>
          </a:p>
          <a:p>
            <a:r>
              <a:rPr lang="es-ES_tradnl" dirty="0" smtClean="0"/>
              <a:t>Mostrar potencia</a:t>
            </a:r>
          </a:p>
          <a:p>
            <a:pPr>
              <a:buNone/>
            </a:pPr>
            <a:r>
              <a:rPr lang="es-ES_tradnl" dirty="0" smtClean="0"/>
              <a:t>   (condón  ¿interfiere?)</a:t>
            </a:r>
          </a:p>
          <a:p>
            <a:r>
              <a:rPr lang="es-ES_tradnl" dirty="0" smtClean="0"/>
              <a:t>Seducir y buscar placer </a:t>
            </a:r>
          </a:p>
          <a:p>
            <a:r>
              <a:rPr lang="es-ES_tradnl" dirty="0" smtClean="0"/>
              <a:t>Mostrar experiencia</a:t>
            </a:r>
          </a:p>
          <a:p>
            <a:r>
              <a:rPr lang="es-ES_tradnl" dirty="0" smtClean="0"/>
              <a:t>Tomar riesgos</a:t>
            </a:r>
          </a:p>
          <a:p>
            <a:pPr>
              <a:buNone/>
            </a:pPr>
            <a:endParaRPr lang="es-ES_tradnl" dirty="0" smtClean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41756" y="3586425"/>
            <a:ext cx="4038600" cy="300020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_tradnl" b="1" dirty="0" smtClean="0"/>
              <a:t>SER MUY MUJER</a:t>
            </a:r>
            <a:r>
              <a:rPr lang="es-ES_tradnl" dirty="0" smtClean="0"/>
              <a:t>:</a:t>
            </a:r>
          </a:p>
          <a:p>
            <a:r>
              <a:rPr lang="es-ES_tradnl" dirty="0" smtClean="0"/>
              <a:t>Dejarse seducir</a:t>
            </a:r>
          </a:p>
          <a:p>
            <a:r>
              <a:rPr lang="es-ES_tradnl" dirty="0" smtClean="0"/>
              <a:t>No saber demasiado</a:t>
            </a:r>
          </a:p>
          <a:p>
            <a:r>
              <a:rPr lang="es-ES_tradnl" dirty="0" smtClean="0"/>
              <a:t>Despreciar el placer</a:t>
            </a:r>
          </a:p>
          <a:p>
            <a:r>
              <a:rPr lang="es-ES_tradnl" dirty="0" smtClean="0"/>
              <a:t>Valorar sentimientos</a:t>
            </a:r>
          </a:p>
          <a:p>
            <a:r>
              <a:rPr lang="es-ES_tradnl" dirty="0" smtClean="0"/>
              <a:t>Aceptar maternidad</a:t>
            </a:r>
          </a:p>
          <a:p>
            <a:pPr>
              <a:buNone/>
            </a:pPr>
            <a:r>
              <a:rPr lang="es-ES_tradnl" dirty="0" smtClean="0"/>
              <a:t>    (nunca rechazarla)</a:t>
            </a:r>
            <a:endParaRPr lang="es-ES_tradnl" dirty="0"/>
          </a:p>
        </p:txBody>
      </p:sp>
      <p:pic>
        <p:nvPicPr>
          <p:cNvPr id="5" name="Picture 11" descr="c_ganad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0739" y="982597"/>
            <a:ext cx="2896061" cy="244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5551487" y="582547"/>
            <a:ext cx="32288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Marisol Ruiz. 14 años, Puebla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5622" y="6211669"/>
            <a:ext cx="9038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Gabriela Rodríguez et. al, “Mitos y Dilemas de los jóvenes en tiempos del SIDA” en Bronfman et. al, </a:t>
            </a:r>
            <a:r>
              <a:rPr lang="es-MX" i="1" dirty="0" smtClean="0"/>
              <a:t>SIDA en México, migración, adolescencia y género</a:t>
            </a:r>
            <a:r>
              <a:rPr lang="es-MX" dirty="0" smtClean="0"/>
              <a:t>, IPE: México, 1995.</a:t>
            </a:r>
            <a:r>
              <a:rPr lang="en-US" dirty="0" smtClean="0"/>
              <a:t> </a:t>
            </a:r>
            <a:endParaRPr lang="es-ES_tradn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90600" y="228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r>
              <a:rPr lang="es-MX" sz="4400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Maltrato y abuso sexual en</a:t>
            </a:r>
            <a:r>
              <a:rPr lang="es-MX" sz="4400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adolescentes 10-15 años. </a:t>
            </a:r>
            <a:endParaRPr lang="es-E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179388" y="2060575"/>
            <a:ext cx="4824412" cy="3600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342900" indent="-342900" defTabSz="9144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charset="2"/>
              <a:buNone/>
              <a:defRPr/>
            </a:pPr>
            <a:r>
              <a:rPr lang="es-E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Maltrato</a:t>
            </a:r>
            <a:r>
              <a:rPr lang="es-E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           CASA  y  Escuela</a:t>
            </a:r>
            <a:r>
              <a:rPr lang="es-E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:                                   </a:t>
            </a:r>
            <a:r>
              <a:rPr lang="es-E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	            </a:t>
            </a:r>
            <a:r>
              <a:rPr lang="es-ES" sz="280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7%        17.2%</a:t>
            </a: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charset="2"/>
              <a:buNone/>
              <a:defRPr/>
            </a:pPr>
            <a:r>
              <a:rPr lang="es-E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Abuso </a:t>
            </a:r>
            <a:r>
              <a:rPr lang="es-E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sexual</a:t>
            </a:r>
            <a:r>
              <a:rPr lang="es-E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  CASA  y   Escuela:</a:t>
            </a: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charset="2"/>
              <a:buNone/>
              <a:defRPr/>
            </a:pPr>
            <a:r>
              <a:rPr lang="es-E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                      </a:t>
            </a:r>
            <a:r>
              <a:rPr lang="es-ES" sz="280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6.2%       5.5%</a:t>
            </a: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charset="2"/>
              <a:buNone/>
              <a:defRPr/>
            </a:pPr>
            <a:endParaRPr lang="es-ES" sz="28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charset="2"/>
              <a:buNone/>
              <a:defRPr/>
            </a:pPr>
            <a:r>
              <a:rPr lang="es-E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Abuso en casa </a:t>
            </a: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charset="2"/>
              <a:buNone/>
              <a:defRPr/>
            </a:pPr>
            <a:r>
              <a:rPr lang="es-E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Menores de 3 a 6 años</a:t>
            </a:r>
            <a:r>
              <a:rPr lang="es-ES" sz="24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:     </a:t>
            </a:r>
            <a:r>
              <a:rPr lang="es-ES" sz="240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11%</a:t>
            </a: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charset="2"/>
              <a:buNone/>
              <a:defRPr/>
            </a:pPr>
            <a:endParaRPr lang="es-ES" sz="28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charset="2"/>
              <a:buNone/>
              <a:defRPr/>
            </a:pPr>
            <a:endParaRPr lang="es-ES" sz="28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charset="2"/>
              <a:buNone/>
              <a:defRPr/>
            </a:pPr>
            <a:endParaRPr lang="es-MX" sz="28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charset="2"/>
              <a:buNone/>
              <a:defRPr/>
            </a:pPr>
            <a:endParaRPr lang="es-ES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1" name="Picture 6" descr="A1_Primer lug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989138"/>
            <a:ext cx="316865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292725" y="5661025"/>
            <a:ext cx="2879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600" b="1">
                <a:solidFill>
                  <a:srgbClr val="000000"/>
                </a:solidFill>
                <a:latin typeface="Calibri" charset="0"/>
              </a:rPr>
              <a:t>Óscar A. Moreno Sánchez  </a:t>
            </a:r>
          </a:p>
          <a:p>
            <a:pPr algn="ctr">
              <a:spcBef>
                <a:spcPct val="50000"/>
              </a:spcBef>
            </a:pPr>
            <a:r>
              <a:rPr lang="es-MX" sz="1600" b="1">
                <a:solidFill>
                  <a:srgbClr val="000000"/>
                </a:solidFill>
                <a:latin typeface="Calibri" charset="0"/>
              </a:rPr>
              <a:t>6 años/ Guanajuato</a:t>
            </a:r>
            <a:endParaRPr lang="es-ES" sz="16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79388" y="6215162"/>
            <a:ext cx="61938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charset="2"/>
              <a:buNone/>
              <a:defRPr/>
            </a:pPr>
            <a:r>
              <a:rPr lang="es-E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FUENTE: </a:t>
            </a:r>
            <a:r>
              <a:rPr lang="es-ES" sz="2000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Consulta infantil y juvenil, </a:t>
            </a:r>
            <a:r>
              <a:rPr lang="es-E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IFE, </a:t>
            </a:r>
            <a:r>
              <a:rPr lang="es-E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2012</a:t>
            </a:r>
            <a:r>
              <a:rPr lang="es-E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.</a:t>
            </a:r>
            <a:endParaRPr lang="es-ES" kern="0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43000" y="3429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México: Violaci</a:t>
            </a:r>
            <a:r>
              <a:rPr lang="es-MX" sz="4400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ón</a:t>
            </a:r>
            <a:r>
              <a:rPr kumimoji="0" lang="es-MX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sexual</a:t>
            </a:r>
            <a:endParaRPr kumimoji="0" lang="es-ES" sz="4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1868" y="1485900"/>
            <a:ext cx="5367866" cy="4687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charset="2"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15, 000    </a:t>
            </a:r>
            <a:r>
              <a:rPr lang="es-ES" sz="32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V</a:t>
            </a:r>
            <a:r>
              <a:rPr kumimoji="0" lang="es-E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iolaciones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charset="2"/>
              <a:buNone/>
              <a:tabLst/>
              <a:defRPr/>
            </a:pPr>
            <a:r>
              <a:rPr lang="es-ES" sz="32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               </a:t>
            </a:r>
            <a:r>
              <a:rPr lang="es-ES" sz="3200" kern="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denunciadas por año</a:t>
            </a:r>
            <a:endParaRPr kumimoji="0" lang="es-ES" sz="320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charset="2"/>
              <a:buNone/>
              <a:tabLst/>
              <a:defRPr/>
            </a:pPr>
            <a:endParaRPr lang="es-ES" sz="3200" kern="0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charset="2"/>
              <a:buNone/>
              <a:tabLst/>
              <a:defRPr/>
            </a:pPr>
            <a:r>
              <a:rPr lang="es-ES" sz="320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16%         </a:t>
            </a:r>
            <a:r>
              <a:rPr lang="es-ES" sz="32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Violación en noviazgo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charset="2"/>
              <a:buNone/>
              <a:tabLst/>
              <a:defRPr/>
            </a:pPr>
            <a:endParaRPr lang="es-ES" sz="3200" kern="0" dirty="0" smtClean="0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charset="2"/>
              <a:buNone/>
              <a:tabLst/>
              <a:defRPr/>
            </a:pPr>
            <a:r>
              <a:rPr lang="es-ES" sz="320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78.9%     </a:t>
            </a:r>
            <a:r>
              <a:rPr lang="es-ES" sz="32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Consumo de Alcohol </a:t>
            </a:r>
            <a:endParaRPr kumimoji="0" lang="es-ES" sz="32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charset="2"/>
              <a:buNone/>
              <a:tabLst/>
              <a:defRPr/>
            </a:pPr>
            <a:endParaRPr kumimoji="0" lang="es-ES" sz="32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charset="2"/>
              <a:buNone/>
              <a:tabLst/>
              <a:defRPr/>
            </a:pPr>
            <a:r>
              <a:rPr lang="es-ES" sz="320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5a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parte</a:t>
            </a:r>
            <a:r>
              <a:rPr lang="es-ES" sz="320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 </a:t>
            </a:r>
            <a:r>
              <a:rPr lang="es-ES" sz="32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V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íctimas adquiere </a:t>
            </a:r>
            <a:r>
              <a:rPr lang="es-ES" sz="32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ITS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charset="2"/>
              <a:buNone/>
              <a:tabLst/>
              <a:defRPr/>
            </a:pPr>
            <a:endParaRPr kumimoji="0" lang="es-E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charset="2"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10 % </a:t>
            </a:r>
            <a:r>
              <a:rPr lang="es-ES" sz="32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       S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 embarazan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charset="2"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charset="2"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charset="2"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Fuente:  Encuesta Violencia en noviazgo,</a:t>
            </a:r>
            <a:r>
              <a:rPr kumimoji="0" lang="es-E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IMJ, 2008. </a:t>
            </a: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Informe Nacional sobre Violencia y Salud. Secretaría de Salud. México, DF: SSA; 2006.</a:t>
            </a:r>
          </a:p>
        </p:txBody>
      </p:sp>
      <p:pic>
        <p:nvPicPr>
          <p:cNvPr id="5" name="Picture 4" descr="D-D Alan Armengol 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8700" y="1485900"/>
            <a:ext cx="28067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ángulo 7"/>
          <p:cNvSpPr/>
          <p:nvPr/>
        </p:nvSpPr>
        <p:spPr>
          <a:xfrm>
            <a:off x="6108700" y="5086350"/>
            <a:ext cx="28067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dirty="0" smtClean="0">
                <a:solidFill>
                  <a:srgbClr val="7F7F7F"/>
                </a:solidFill>
                <a:latin typeface="Calibri" charset="0"/>
              </a:rPr>
              <a:t>Alán Armengol</a:t>
            </a:r>
          </a:p>
          <a:p>
            <a:pPr algn="ctr">
              <a:spcBef>
                <a:spcPct val="50000"/>
              </a:spcBef>
            </a:pPr>
            <a:r>
              <a:rPr lang="es-MX" dirty="0" smtClean="0">
                <a:solidFill>
                  <a:srgbClr val="7F7F7F"/>
                </a:solidFill>
                <a:latin typeface="Calibri" charset="0"/>
              </a:rPr>
              <a:t> 16 años, Baja California</a:t>
            </a:r>
            <a:endParaRPr lang="es-ES" dirty="0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Género y consumo de drogas</a:t>
            </a:r>
            <a:b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</a:br>
            <a: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2000-2011</a:t>
            </a:r>
          </a:p>
        </p:txBody>
      </p:sp>
      <p:sp>
        <p:nvSpPr>
          <p:cNvPr id="3" name="CuadroTexto 2"/>
          <p:cNvSpPr txBox="1">
            <a:spLocks noChangeArrowheads="1"/>
          </p:cNvSpPr>
          <p:nvPr/>
        </p:nvSpPr>
        <p:spPr bwMode="auto">
          <a:xfrm>
            <a:off x="762000" y="6113463"/>
            <a:ext cx="7653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/>
              <a:t>Encuesta Nacional de Adicciones 2011.</a:t>
            </a:r>
            <a:endParaRPr lang="es-ES"/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1541463" y="2082800"/>
          <a:ext cx="6654801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545"/>
                <a:gridCol w="1793099"/>
                <a:gridCol w="1719157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DROGAS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HOMBRES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MUJERES</a:t>
                      </a:r>
                      <a:endParaRPr lang="es-E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ALCOHOL</a:t>
                      </a:r>
                    </a:p>
                    <a:p>
                      <a:r>
                        <a:rPr lang="es-ES" sz="2000" dirty="0" smtClean="0"/>
                        <a:t>Consumo</a:t>
                      </a:r>
                      <a:r>
                        <a:rPr lang="es-ES" sz="2000" baseline="0" dirty="0" smtClean="0"/>
                        <a:t> último mes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/>
                        <a:t>Adolscentes 12-17 años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33.6% a</a:t>
                      </a:r>
                      <a:r>
                        <a:rPr lang="es-ES_tradnl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44.3%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11.5% a 17.4% </a:t>
                      </a:r>
                      <a:endParaRPr lang="es-ES" sz="2000" dirty="0" smtClean="0"/>
                    </a:p>
                    <a:p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7.4% a 19.7%</a:t>
                      </a:r>
                    </a:p>
                    <a:p>
                      <a:r>
                        <a:rPr lang="es-ES_tradnl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2.7% a 11.6%</a:t>
                      </a:r>
                      <a:endParaRPr lang="es-E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MARIGUANA</a:t>
                      </a:r>
                    </a:p>
                    <a:p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2.8%  a  3.3%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 A 0.9%.</a:t>
                      </a:r>
                      <a:endParaRPr lang="es-E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CUALQUIER DROGA</a:t>
                      </a:r>
                      <a:r>
                        <a:rPr lang="es-ES" sz="2000" baseline="0" dirty="0" smtClean="0"/>
                        <a:t> ILEGAL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3.0%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0.7%</a:t>
                      </a:r>
                      <a:endParaRPr lang="es-E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Tasa de homicidios</a:t>
            </a:r>
            <a:b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</a:br>
            <a: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Muertes / 100 000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457200" y="2116138"/>
          <a:ext cx="82296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9"/>
                <a:gridCol w="2506133"/>
                <a:gridCol w="2099733"/>
                <a:gridCol w="2269065"/>
              </a:tblGrid>
              <a:tr h="370840">
                <a:tc>
                  <a:txBody>
                    <a:bodyPr/>
                    <a:lstStyle/>
                    <a:p>
                      <a:endParaRPr lang="es-E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600" dirty="0" smtClean="0"/>
                        <a:t>HOMBRES</a:t>
                      </a:r>
                      <a:endParaRPr lang="es-E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600" dirty="0" smtClean="0"/>
                        <a:t>MUJERES</a:t>
                      </a:r>
                      <a:endParaRPr lang="es-E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600" dirty="0" smtClean="0"/>
                        <a:t>TOTALES</a:t>
                      </a:r>
                      <a:endParaRPr lang="es-E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3600" dirty="0" smtClean="0"/>
                        <a:t>2000</a:t>
                      </a:r>
                      <a:endParaRPr lang="es-E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600" dirty="0" smtClean="0"/>
                        <a:t>19.76</a:t>
                      </a:r>
                      <a:endParaRPr lang="es-E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600" dirty="0" smtClean="0"/>
                        <a:t>2.60</a:t>
                      </a:r>
                      <a:endParaRPr lang="es-E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600" dirty="0" smtClean="0"/>
                        <a:t>10.99</a:t>
                      </a:r>
                      <a:endParaRPr lang="es-E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3600" dirty="0" smtClean="0"/>
                        <a:t>2010</a:t>
                      </a:r>
                      <a:endParaRPr lang="es-E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600" dirty="0" smtClean="0"/>
                        <a:t>42.95</a:t>
                      </a:r>
                      <a:endParaRPr lang="es-E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600" dirty="0" smtClean="0"/>
                        <a:t>4.55</a:t>
                      </a:r>
                      <a:endParaRPr lang="es-E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600" dirty="0" smtClean="0"/>
                        <a:t>23.54</a:t>
                      </a:r>
                      <a:endParaRPr lang="es-E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uadroTexto 7"/>
          <p:cNvSpPr txBox="1">
            <a:spLocks noChangeArrowheads="1"/>
          </p:cNvSpPr>
          <p:nvPr/>
        </p:nvSpPr>
        <p:spPr bwMode="auto">
          <a:xfrm>
            <a:off x="1422400" y="5181600"/>
            <a:ext cx="6011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/>
              <a:t>Inmujeres, cálculos a partir de INEGI.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703263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0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Desconocen</a:t>
            </a:r>
            <a:r>
              <a:rPr kumimoji="0" lang="es-ES_tradnl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CAUSAS en que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0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NO</a:t>
            </a:r>
            <a:r>
              <a:rPr kumimoji="0" lang="es-ES_tradnl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 castiga</a:t>
            </a:r>
            <a:r>
              <a:rPr kumimoji="0" lang="es-ES_tradnl" sz="4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el Aborto</a:t>
            </a:r>
            <a:endParaRPr kumimoji="0" lang="es-ES_tradnl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 bwMode="auto">
          <a:xfrm>
            <a:off x="457200" y="1600200"/>
            <a:ext cx="8475663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533400" marR="0" lvl="0" indent="-53340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charset="2"/>
              <a:buAutoNum type="arabicParenR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Embarazo resultado de una </a:t>
            </a:r>
            <a:r>
              <a:rPr kumimoji="0" lang="es-MX" sz="3200" b="0" i="0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violación. *</a:t>
            </a:r>
            <a:endParaRPr kumimoji="0" lang="es-MX" sz="3200" b="0" i="0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lvl="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AutoNum type="arabicParenR"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Aborto provocado </a:t>
            </a:r>
            <a:r>
              <a:rPr kumimoji="0" lang="es-MX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accidentalmente</a:t>
            </a:r>
            <a:r>
              <a:rPr kumimoji="0" lang="es-MX" sz="3200" b="0" i="0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lang="es-MX" sz="3200" noProof="0" dirty="0" smtClean="0">
                <a:solidFill>
                  <a:srgbClr val="0000FF"/>
                </a:solidFill>
              </a:rPr>
              <a:t> *</a:t>
            </a:r>
            <a:endParaRPr kumimoji="0" lang="es-MX" sz="3200" b="0" i="0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lvl="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AutoNum type="arabicParenR"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Embarazo que pone </a:t>
            </a:r>
            <a:r>
              <a:rPr kumimoji="0" lang="es-MX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riesgo la vida 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la mujer.</a:t>
            </a:r>
          </a:p>
          <a:p>
            <a:pPr marL="533400" marR="0" lvl="0" indent="-53340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charset="2"/>
              <a:buAutoNum type="arabicParenR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Producto con </a:t>
            </a:r>
            <a:r>
              <a:rPr kumimoji="0" lang="es-MX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malformaciones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graves.</a:t>
            </a:r>
          </a:p>
          <a:p>
            <a:pPr marL="533400" lvl="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AutoNum type="arabicParenR"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Grave </a:t>
            </a:r>
            <a:r>
              <a:rPr kumimoji="0" lang="es-MX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daño a la salud 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la mujer.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</a:t>
            </a:r>
          </a:p>
          <a:p>
            <a:pPr marL="533400" marR="0" lvl="0" indent="-53340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charset="2"/>
              <a:buAutoNum type="arabicParenR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Embarazo por </a:t>
            </a:r>
            <a:r>
              <a:rPr kumimoji="0" lang="es-MX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inseminación art. no consentida </a:t>
            </a:r>
          </a:p>
          <a:p>
            <a:pPr marL="533400" marR="0" lvl="0" indent="-53340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charset="2"/>
              <a:buAutoNum type="arabicParenR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</a:t>
            </a:r>
            <a:r>
              <a:rPr kumimoji="0" lang="es-MX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pobreza 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 tener al menos tres hijos </a:t>
            </a:r>
            <a:r>
              <a:rPr kumimoji="0" lang="es-MX" sz="259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(Yucatán)</a:t>
            </a:r>
          </a:p>
          <a:p>
            <a:pPr marL="533400" marR="0" lvl="0" indent="-53340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charset="2"/>
              <a:buAutoNum type="arabicParenR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</a:t>
            </a:r>
            <a:r>
              <a:rPr kumimoji="0" lang="es-MX" sz="3200" b="0" i="0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DECISION DE LA MUJER 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antes de 12 semanas de gestación (Ciudad de México).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Aborto entre mujeres alguna vez embarazadas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37567" y="1744133"/>
            <a:ext cx="73275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400" dirty="0" smtClean="0"/>
          </a:p>
          <a:p>
            <a:r>
              <a:rPr lang="es-ES_tradnl" sz="3600" dirty="0" smtClean="0"/>
              <a:t>                            1990      </a:t>
            </a:r>
            <a:r>
              <a:rPr lang="es-ES_tradnl" sz="3600" dirty="0" smtClean="0">
                <a:solidFill>
                  <a:srgbClr val="3366FF"/>
                </a:solidFill>
                <a:latin typeface="Wingdings"/>
                <a:ea typeface="Wingdings"/>
                <a:cs typeface="Wingdings"/>
              </a:rPr>
              <a:t>  </a:t>
            </a:r>
            <a:r>
              <a:rPr lang="es-ES_tradnl" sz="3600" dirty="0" smtClean="0"/>
              <a:t>  2006 </a:t>
            </a:r>
          </a:p>
          <a:p>
            <a:endParaRPr lang="es-ES_tradnl" sz="3600" b="1" dirty="0" smtClean="0"/>
          </a:p>
          <a:p>
            <a:r>
              <a:rPr lang="es-ES_tradnl" sz="3600" dirty="0" smtClean="0"/>
              <a:t>Abortos</a:t>
            </a:r>
          </a:p>
          <a:p>
            <a:r>
              <a:rPr lang="es-ES_tradnl" sz="3600" dirty="0" smtClean="0"/>
              <a:t>Inducidos</a:t>
            </a:r>
            <a:r>
              <a:rPr lang="es-ES_tradnl" sz="3600" b="1" dirty="0" smtClean="0"/>
              <a:t>       </a:t>
            </a:r>
            <a:r>
              <a:rPr lang="es-ES_tradnl" sz="3600" dirty="0" smtClean="0"/>
              <a:t>500,000     </a:t>
            </a:r>
            <a:r>
              <a:rPr lang="es-ES_tradnl" sz="36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s-ES_tradnl" sz="3600" dirty="0" smtClean="0"/>
              <a:t>     874,747</a:t>
            </a:r>
          </a:p>
          <a:p>
            <a:r>
              <a:rPr lang="es-ES_tradnl" sz="3600" dirty="0" smtClean="0"/>
              <a:t>   </a:t>
            </a:r>
          </a:p>
          <a:p>
            <a:r>
              <a:rPr lang="es-ES_tradnl" sz="3600" dirty="0" smtClean="0"/>
              <a:t>Tasa                </a:t>
            </a:r>
            <a:r>
              <a:rPr lang="es-ES_tradnl" sz="3600" dirty="0" smtClean="0">
                <a:solidFill>
                  <a:srgbClr val="0000FF"/>
                </a:solidFill>
              </a:rPr>
              <a:t>25/1000     </a:t>
            </a:r>
            <a:r>
              <a:rPr lang="es-ES_tradnl" sz="36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s-ES_tradnl" sz="3600" dirty="0" smtClean="0"/>
              <a:t>    </a:t>
            </a:r>
            <a:r>
              <a:rPr lang="es-ES_tradnl" sz="3600" dirty="0" smtClean="0">
                <a:solidFill>
                  <a:srgbClr val="0000FF"/>
                </a:solidFill>
              </a:rPr>
              <a:t>38/1000</a:t>
            </a:r>
          </a:p>
          <a:p>
            <a:r>
              <a:rPr lang="es-ES_tradnl" sz="3600" dirty="0" smtClean="0">
                <a:solidFill>
                  <a:srgbClr val="3366FF"/>
                </a:solidFill>
              </a:rPr>
              <a:t>                          </a:t>
            </a:r>
            <a:r>
              <a:rPr lang="es-ES_tradnl" sz="3600" dirty="0" smtClean="0">
                <a:solidFill>
                  <a:srgbClr val="0000FF"/>
                </a:solidFill>
              </a:rPr>
              <a:t>mujeres</a:t>
            </a:r>
            <a:r>
              <a:rPr lang="es-ES_tradnl" sz="3600" dirty="0" smtClean="0">
                <a:solidFill>
                  <a:srgbClr val="000000"/>
                </a:solidFill>
              </a:rPr>
              <a:t>             </a:t>
            </a:r>
            <a:r>
              <a:rPr lang="es-ES_tradnl" sz="3600" dirty="0" smtClean="0">
                <a:solidFill>
                  <a:srgbClr val="0000FF"/>
                </a:solidFill>
              </a:rPr>
              <a:t>mujeres</a:t>
            </a:r>
            <a:endParaRPr lang="es-ES" sz="3600" dirty="0">
              <a:solidFill>
                <a:srgbClr val="0000FF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20800" y="6266947"/>
            <a:ext cx="770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Fuente: GIRE, Omisiones e indiferencia: Derechos Reproductivos, México, 2013.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1998: Género y </a:t>
            </a:r>
            <a:r>
              <a:rPr lang="es-ES_tradnl" sz="4400" dirty="0" smtClean="0">
                <a:solidFill>
                  <a:srgbClr val="0000FF"/>
                </a:solidFill>
                <a:latin typeface="+mj-lt"/>
                <a:ea typeface="ＭＳ Ｐゴシック" charset="-128"/>
                <a:cs typeface="ＭＳ Ｐゴシック" charset="-128"/>
              </a:rPr>
              <a:t>Sexualidad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lang="es-ES_tradnl" sz="4400" dirty="0" smtClean="0">
                <a:solidFill>
                  <a:srgbClr val="0000FF"/>
                </a:solidFill>
                <a:latin typeface="+mj-lt"/>
                <a:ea typeface="ＭＳ Ｐゴシック" charset="-128"/>
                <a:cs typeface="ＭＳ Ｐゴシック" charset="-128"/>
              </a:rPr>
              <a:t>C</a:t>
            </a:r>
            <a:r>
              <a:rPr kumimoji="0" lang="es-ES_tradnl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urriculum</a:t>
            </a: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escolar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1557338"/>
            <a:ext cx="4102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hangingPunct="0">
              <a:spcBef>
                <a:spcPct val="20000"/>
              </a:spcBef>
              <a:defRPr/>
            </a:pPr>
            <a:r>
              <a:rPr lang="es-ES" sz="2400" kern="0" dirty="0">
                <a:solidFill>
                  <a:srgbClr val="0000FF"/>
                </a:solidFill>
                <a:latin typeface="+mn-lt"/>
              </a:rPr>
              <a:t>5º grado</a:t>
            </a:r>
            <a:r>
              <a:rPr lang="es-ES" sz="2400" kern="0" dirty="0">
                <a:latin typeface="+mn-lt"/>
              </a:rPr>
              <a:t>:  Oportunidades para hombres y mujeres</a:t>
            </a:r>
          </a:p>
          <a:p>
            <a:pPr marL="342900" indent="-342900" defTabSz="914400" eaLnBrk="0" hangingPunct="0">
              <a:spcBef>
                <a:spcPct val="20000"/>
              </a:spcBef>
              <a:defRPr/>
            </a:pPr>
            <a:r>
              <a:rPr lang="es-ES" sz="2400" kern="0" dirty="0">
                <a:solidFill>
                  <a:srgbClr val="0000FF"/>
                </a:solidFill>
                <a:latin typeface="+mn-lt"/>
              </a:rPr>
              <a:t>6º grado</a:t>
            </a:r>
            <a:r>
              <a:rPr lang="es-ES" sz="2400" kern="0" dirty="0">
                <a:latin typeface="+mn-lt"/>
              </a:rPr>
              <a:t>: relaciones sexuales, SIDA y condón</a:t>
            </a:r>
          </a:p>
          <a:p>
            <a:pPr marL="342900" indent="-342900" defTabSz="914400" eaLnBrk="0" hangingPunct="0">
              <a:spcBef>
                <a:spcPct val="20000"/>
              </a:spcBef>
              <a:defRPr/>
            </a:pPr>
            <a:r>
              <a:rPr lang="es-ES" sz="2400" b="1" kern="0" dirty="0">
                <a:latin typeface="+mn-lt"/>
              </a:rPr>
              <a:t>Secundaria:</a:t>
            </a:r>
          </a:p>
          <a:p>
            <a:pPr marL="342900" indent="-342900" defTabSz="914400" eaLnBrk="0" hangingPunct="0">
              <a:spcBef>
                <a:spcPct val="20000"/>
              </a:spcBef>
              <a:defRPr/>
            </a:pPr>
            <a:r>
              <a:rPr lang="es-ES" sz="2400" kern="0" dirty="0">
                <a:solidFill>
                  <a:srgbClr val="0000FF"/>
                </a:solidFill>
                <a:latin typeface="+mn-lt"/>
              </a:rPr>
              <a:t>Ciencias 1</a:t>
            </a:r>
            <a:r>
              <a:rPr lang="es-ES" sz="2400" kern="0" dirty="0">
                <a:latin typeface="+mn-lt"/>
              </a:rPr>
              <a:t>: erotismo, masturbación, nuevas tecnologias PAE.</a:t>
            </a:r>
          </a:p>
          <a:p>
            <a:pPr marL="342900" indent="-342900" defTabSz="914400" eaLnBrk="0" hangingPunct="0">
              <a:spcBef>
                <a:spcPct val="20000"/>
              </a:spcBef>
              <a:defRPr/>
            </a:pPr>
            <a:r>
              <a:rPr lang="es-ES" sz="2400" kern="0" dirty="0">
                <a:solidFill>
                  <a:srgbClr val="0000FF"/>
                </a:solidFill>
                <a:latin typeface="+mn-lt"/>
              </a:rPr>
              <a:t>FCE 2º:  </a:t>
            </a:r>
            <a:r>
              <a:rPr lang="es-ES" sz="2400" kern="0" dirty="0" smtClean="0">
                <a:latin typeface="+mn-lt"/>
              </a:rPr>
              <a:t>Género </a:t>
            </a:r>
            <a:r>
              <a:rPr lang="es-ES" sz="2400" kern="0" dirty="0">
                <a:latin typeface="+mn-lt"/>
              </a:rPr>
              <a:t>y </a:t>
            </a:r>
            <a:r>
              <a:rPr lang="es-ES" sz="2400" kern="0" dirty="0">
                <a:solidFill>
                  <a:srgbClr val="0000FF"/>
                </a:solidFill>
                <a:latin typeface="+mn-lt"/>
              </a:rPr>
              <a:t>derechos </a:t>
            </a:r>
            <a:r>
              <a:rPr lang="es-ES" sz="2400" kern="0" dirty="0" smtClean="0">
                <a:solidFill>
                  <a:srgbClr val="0000FF"/>
                </a:solidFill>
                <a:latin typeface="+mn-lt"/>
              </a:rPr>
              <a:t>sexuales</a:t>
            </a:r>
            <a:r>
              <a:rPr lang="es-ES" sz="2400" kern="0" dirty="0" smtClean="0">
                <a:latin typeface="+mn-lt"/>
              </a:rPr>
              <a:t>, VIH/SIDA</a:t>
            </a:r>
          </a:p>
          <a:p>
            <a:pPr marL="342900" indent="-342900" defTabSz="914400" eaLnBrk="0" hangingPunct="0">
              <a:spcBef>
                <a:spcPct val="20000"/>
              </a:spcBef>
              <a:defRPr/>
            </a:pPr>
            <a:r>
              <a:rPr lang="es-ES" sz="2400" kern="0" dirty="0">
                <a:solidFill>
                  <a:srgbClr val="0000FF"/>
                </a:solidFill>
                <a:latin typeface="+mn-lt"/>
              </a:rPr>
              <a:t>FCE 3º</a:t>
            </a:r>
            <a:r>
              <a:rPr lang="es-ES" sz="2400" kern="0" dirty="0">
                <a:latin typeface="+mn-lt"/>
              </a:rPr>
              <a:t>:</a:t>
            </a:r>
            <a:r>
              <a:rPr lang="es-ES" sz="2400" kern="0" dirty="0" smtClean="0">
                <a:latin typeface="+mn-lt"/>
              </a:rPr>
              <a:t> noviazgo, maternidad temprana </a:t>
            </a:r>
            <a:r>
              <a:rPr lang="es-ES" sz="2400" kern="0" dirty="0">
                <a:latin typeface="+mn-lt"/>
              </a:rPr>
              <a:t>y paternidad, </a:t>
            </a:r>
            <a:r>
              <a:rPr lang="es-ES" sz="2400" kern="0" dirty="0" smtClean="0">
                <a:latin typeface="+mn-lt"/>
              </a:rPr>
              <a:t>autoestima</a:t>
            </a:r>
            <a:r>
              <a:rPr lang="es-ES" sz="2400" kern="0" dirty="0" smtClean="0"/>
              <a:t>, prevención.</a:t>
            </a:r>
            <a:r>
              <a:rPr lang="es-ES" sz="2400" kern="0" dirty="0" smtClean="0">
                <a:latin typeface="+mn-lt"/>
              </a:rPr>
              <a:t> </a:t>
            </a:r>
            <a:endParaRPr lang="es-ES" sz="2400" kern="0" dirty="0">
              <a:latin typeface="+mn-lt"/>
            </a:endParaRPr>
          </a:p>
          <a:p>
            <a:pPr marL="342900" indent="-342900" defTabSz="914400" eaLnBrk="0" hangingPunct="0">
              <a:spcBef>
                <a:spcPct val="20000"/>
              </a:spcBef>
              <a:defRPr/>
            </a:pPr>
            <a:endParaRPr lang="es-ES" sz="3600" kern="0" dirty="0">
              <a:latin typeface="+mn-lt"/>
            </a:endParaRPr>
          </a:p>
        </p:txBody>
      </p:sp>
      <p:pic>
        <p:nvPicPr>
          <p:cNvPr id="4" name="Picture 4" descr="c_mencion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557338"/>
            <a:ext cx="280193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64163" y="5157788"/>
            <a:ext cx="34575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>
                <a:solidFill>
                  <a:srgbClr val="000000"/>
                </a:solidFill>
              </a:rPr>
              <a:t>Cintya Zavalla.</a:t>
            </a:r>
          </a:p>
          <a:p>
            <a:pPr algn="ctr">
              <a:spcBef>
                <a:spcPct val="50000"/>
              </a:spcBef>
            </a:pPr>
            <a:r>
              <a:rPr lang="es-MX">
                <a:solidFill>
                  <a:srgbClr val="000000"/>
                </a:solidFill>
              </a:rPr>
              <a:t>15 años, Veracruz</a:t>
            </a: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AUMENTO</a:t>
            </a:r>
            <a:br>
              <a:rPr lang="es-ES" dirty="0" smtClean="0">
                <a:solidFill>
                  <a:srgbClr val="0000FF"/>
                </a:solidFill>
              </a:rPr>
            </a:br>
            <a:r>
              <a:rPr lang="es-ES" dirty="0" smtClean="0">
                <a:solidFill>
                  <a:srgbClr val="0000FF"/>
                </a:solidFill>
              </a:rPr>
              <a:t>Denuncias por aborto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422400" y="2032000"/>
            <a:ext cx="6824133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/>
              <a:t>Se denunciaron    679     2009-2011</a:t>
            </a:r>
          </a:p>
          <a:p>
            <a:r>
              <a:rPr lang="es-ES_tradnl" sz="3600" dirty="0" smtClean="0"/>
              <a:t>							 </a:t>
            </a:r>
            <a:r>
              <a:rPr lang="es-ES_tradnl" sz="3600" dirty="0" smtClean="0">
                <a:solidFill>
                  <a:srgbClr val="0000FF"/>
                </a:solidFill>
              </a:rPr>
              <a:t>226     al año</a:t>
            </a:r>
          </a:p>
          <a:p>
            <a:r>
              <a:rPr lang="es-ES_tradnl" sz="3600" dirty="0" smtClean="0">
                <a:solidFill>
                  <a:srgbClr val="0000FF"/>
                </a:solidFill>
              </a:rPr>
              <a:t>                                </a:t>
            </a:r>
            <a:endParaRPr lang="es-ES_tradnl" sz="3600" dirty="0" smtClean="0"/>
          </a:p>
          <a:p>
            <a:r>
              <a:rPr lang="es-ES_tradnl" sz="3600" dirty="0" smtClean="0"/>
              <a:t>Procesos/</a:t>
            </a:r>
          </a:p>
          <a:p>
            <a:r>
              <a:rPr lang="es-ES_tradnl" sz="3600" dirty="0" smtClean="0"/>
              <a:t>Averiguaciones</a:t>
            </a:r>
          </a:p>
          <a:p>
            <a:r>
              <a:rPr lang="es-ES_tradnl" sz="3600" dirty="0" smtClean="0"/>
              <a:t>Hospitalarias       1000    1992-2007</a:t>
            </a:r>
          </a:p>
          <a:p>
            <a:r>
              <a:rPr lang="es-ES_tradnl" sz="3600" dirty="0" smtClean="0"/>
              <a:t>                                </a:t>
            </a:r>
            <a:r>
              <a:rPr lang="es-ES_tradnl" sz="3600" dirty="0" smtClean="0">
                <a:solidFill>
                  <a:srgbClr val="0000FF"/>
                </a:solidFill>
              </a:rPr>
              <a:t>62.5     al año</a:t>
            </a:r>
          </a:p>
          <a:p>
            <a:endParaRPr lang="es-ES_tradnl" sz="36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457200" y="274637"/>
            <a:ext cx="8686800" cy="162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6095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 CENSURA</a:t>
            </a:r>
          </a:p>
          <a:p>
            <a:pPr algn="ctr">
              <a:spcBef>
                <a:spcPct val="0"/>
              </a:spcBef>
              <a:defRPr/>
            </a:pPr>
            <a:r>
              <a:rPr lang="es-ES_tradnl" sz="6095" dirty="0" smtClean="0">
                <a:solidFill>
                  <a:srgbClr val="0000FF"/>
                </a:solidFill>
              </a:rPr>
              <a:t>10 años sin campañas gubernamentales </a:t>
            </a:r>
          </a:p>
          <a:p>
            <a:pPr algn="ctr">
              <a:spcBef>
                <a:spcPct val="0"/>
              </a:spcBef>
              <a:defRPr/>
            </a:pPr>
            <a:r>
              <a:rPr lang="es-ES_tradnl" sz="6095" dirty="0" smtClean="0">
                <a:solidFill>
                  <a:srgbClr val="0000FF"/>
                </a:solidFill>
              </a:rPr>
              <a:t>para adolescentes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4400" dirty="0" smtClean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 bwMode="auto">
          <a:xfrm>
            <a:off x="457200" y="1600200"/>
            <a:ext cx="52990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_tradnl" sz="4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_tradnl" sz="4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ES_tradnl" sz="4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ES_tradnl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5" descr="Angelina E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5375" y="1896532"/>
            <a:ext cx="25114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adroTexto 5"/>
          <p:cNvSpPr txBox="1"/>
          <p:nvPr/>
        </p:nvSpPr>
        <p:spPr>
          <a:xfrm>
            <a:off x="5469467" y="5335057"/>
            <a:ext cx="36364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 smtClean="0"/>
              <a:t>     MEDIOS: Moralizar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 smtClean="0"/>
              <a:t>Vender sexo + Violencia </a:t>
            </a:r>
          </a:p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8" name="Picture 8" descr="‘‘Extrañamos al Papa’’, expresa el Preside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7466" y="1896532"/>
            <a:ext cx="3792640" cy="300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uadroTexto 8"/>
          <p:cNvSpPr txBox="1"/>
          <p:nvPr/>
        </p:nvSpPr>
        <p:spPr>
          <a:xfrm>
            <a:off x="897466" y="5181168"/>
            <a:ext cx="3792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RECUPERACION DE LA ESFERA RELIGIOSA </a:t>
            </a:r>
          </a:p>
          <a:p>
            <a:r>
              <a:rPr lang="es-ES" sz="2800" dirty="0" smtClean="0"/>
              <a:t>EN LA POLITICA</a:t>
            </a:r>
            <a:endParaRPr lang="es-E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3366FF"/>
                </a:solidFill>
              </a:rPr>
              <a:t>Acceso INTERNET  12-29 años</a:t>
            </a:r>
            <a:endParaRPr lang="es-ES" dirty="0">
              <a:solidFill>
                <a:srgbClr val="3366FF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815118" y="1417639"/>
          <a:ext cx="7895140" cy="39063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43712"/>
                <a:gridCol w="4651428"/>
              </a:tblGrid>
              <a:tr h="721272"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solidFill>
                            <a:schemeClr val="tx1"/>
                          </a:solidFill>
                        </a:rPr>
                        <a:t>USO MEDIOS</a:t>
                      </a:r>
                    </a:p>
                    <a:p>
                      <a:endParaRPr lang="es-E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solidFill>
                            <a:srgbClr val="000000"/>
                          </a:solidFill>
                        </a:rPr>
                        <a:t>2000 </a:t>
                      </a:r>
                      <a:r>
                        <a:rPr lang="es-ES" sz="2800" dirty="0" smtClean="0">
                          <a:solidFill>
                            <a:srgbClr val="3366FF"/>
                          </a:solidFill>
                        </a:rPr>
                        <a:t>         </a:t>
                      </a:r>
                      <a:r>
                        <a:rPr lang="es-ES" sz="2800" dirty="0" smtClean="0">
                          <a:solidFill>
                            <a:srgbClr val="000000"/>
                          </a:solidFill>
                        </a:rPr>
                        <a:t>2005 </a:t>
                      </a:r>
                      <a:r>
                        <a:rPr lang="es-ES" sz="2800" dirty="0" smtClean="0">
                          <a:solidFill>
                            <a:srgbClr val="3366FF"/>
                          </a:solidFill>
                        </a:rPr>
                        <a:t>             </a:t>
                      </a:r>
                      <a:r>
                        <a:rPr lang="es-ES" sz="2800" dirty="0" smtClean="0">
                          <a:solidFill>
                            <a:srgbClr val="000000"/>
                          </a:solidFill>
                        </a:rPr>
                        <a:t>2010</a:t>
                      </a:r>
                      <a:endParaRPr lang="es-E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736471">
                <a:tc>
                  <a:txBody>
                    <a:bodyPr/>
                    <a:lstStyle/>
                    <a:p>
                      <a:r>
                        <a:rPr lang="es-ES" sz="2800" b="1" dirty="0" smtClean="0"/>
                        <a:t>Saben usar internet</a:t>
                      </a:r>
                      <a:endParaRPr lang="es-E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b="1" dirty="0" smtClean="0">
                          <a:solidFill>
                            <a:srgbClr val="3366FF"/>
                          </a:solidFill>
                        </a:rPr>
                        <a:t>                                         69.5  %</a:t>
                      </a:r>
                      <a:endParaRPr lang="es-ES" sz="2800" b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182616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>
                          <a:solidFill>
                            <a:srgbClr val="0000FF"/>
                          </a:solidFill>
                        </a:rPr>
                        <a:t>Con internet en casa</a:t>
                      </a:r>
                    </a:p>
                    <a:p>
                      <a:r>
                        <a:rPr lang="es-ES" sz="2800" dirty="0" smtClean="0"/>
                        <a:t>NACIONAL</a:t>
                      </a:r>
                    </a:p>
                    <a:p>
                      <a:r>
                        <a:rPr lang="es-ES" sz="2800" dirty="0" smtClean="0"/>
                        <a:t>DISTRITO</a:t>
                      </a:r>
                      <a:r>
                        <a:rPr lang="es-ES" sz="2800" baseline="0" dirty="0" smtClean="0"/>
                        <a:t> FEDERAL</a:t>
                      </a:r>
                    </a:p>
                    <a:p>
                      <a:r>
                        <a:rPr lang="es-ES" sz="2800" b="0" baseline="0" dirty="0" smtClean="0"/>
                        <a:t>CHIAPAS</a:t>
                      </a:r>
                    </a:p>
                    <a:p>
                      <a:r>
                        <a:rPr lang="es-ES" sz="2800" b="1" dirty="0" smtClean="0">
                          <a:solidFill>
                            <a:srgbClr val="0000FF"/>
                          </a:solidFill>
                        </a:rPr>
                        <a:t>CAMPECHE</a:t>
                      </a:r>
                      <a:endParaRPr lang="es-ES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aseline="0" dirty="0" smtClean="0"/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6.2%         20.1%           28.5  %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aseline="0" dirty="0" smtClean="0"/>
                        <a:t>                                        42.3  %</a:t>
                      </a:r>
                    </a:p>
                    <a:p>
                      <a:r>
                        <a:rPr lang="es-ES" sz="2800" baseline="0" dirty="0" smtClean="0"/>
                        <a:t>                                          8.2  %</a:t>
                      </a:r>
                    </a:p>
                    <a:p>
                      <a:r>
                        <a:rPr lang="es-ES" sz="2800" b="1" baseline="0" dirty="0" smtClean="0"/>
                        <a:t>                                         </a:t>
                      </a:r>
                      <a:r>
                        <a:rPr lang="es-ES" sz="2800" b="1" baseline="0" dirty="0" smtClean="0">
                          <a:solidFill>
                            <a:srgbClr val="0000FF"/>
                          </a:solidFill>
                        </a:rPr>
                        <a:t>22.4 %</a:t>
                      </a:r>
                      <a:endParaRPr lang="es-ES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815118" y="5509193"/>
            <a:ext cx="7089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ENCUESTA JUVENIL 2010, IMJ/INEGI, 2011.</a:t>
            </a:r>
            <a:endParaRPr lang="es-ES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6cn1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6438" y="0"/>
            <a:ext cx="4627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0"/>
          <a:ext cx="457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8" name="Fotografía de Photo Editor" r:id="rId4" imgW="4571429" imgH="6020640" progId="">
                  <p:embed/>
                </p:oleObj>
              </mc:Choice>
              <mc:Fallback>
                <p:oleObj name="Fotografía de Photo Editor" r:id="rId4" imgW="4571429" imgH="60206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572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ángulo 5"/>
          <p:cNvSpPr/>
          <p:nvPr/>
        </p:nvSpPr>
        <p:spPr>
          <a:xfrm>
            <a:off x="1921415" y="1675910"/>
            <a:ext cx="58303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CENSURA A LIBROS DE TEXTO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s-ES" sz="4400" dirty="0" smtClean="0">
                <a:solidFill>
                  <a:srgbClr val="0000FF"/>
                </a:solidFill>
                <a:latin typeface="+mj-lt"/>
              </a:rPr>
              <a:t>Libros </a:t>
            </a:r>
            <a:r>
              <a:rPr lang="es-ES" sz="4400" dirty="0">
                <a:solidFill>
                  <a:srgbClr val="0000FF"/>
                </a:solidFill>
                <a:latin typeface="+mj-lt"/>
              </a:rPr>
              <a:t>paralelos sin enfoque</a:t>
            </a:r>
            <a:r>
              <a:rPr lang="es-ES" sz="4400" dirty="0" smtClean="0">
                <a:solidFill>
                  <a:srgbClr val="0000FF"/>
                </a:solidFill>
                <a:latin typeface="+mj-lt"/>
              </a:rPr>
              <a:t> científico</a:t>
            </a:r>
            <a:endParaRPr lang="es-ES" sz="4400" dirty="0">
              <a:latin typeface="+mj-lt"/>
            </a:endParaRPr>
          </a:p>
        </p:txBody>
      </p:sp>
      <p:pic>
        <p:nvPicPr>
          <p:cNvPr id="3" name="Marcador de contenido 6" descr="LIBRO BC portada.jpg"/>
          <p:cNvPicPr>
            <a:picLocks noChangeAspect="1"/>
          </p:cNvPicPr>
          <p:nvPr/>
        </p:nvPicPr>
        <p:blipFill>
          <a:blip r:embed="rId2"/>
          <a:srcRect l="-8522" r="-8522"/>
          <a:stretch>
            <a:fillRect/>
          </a:stretch>
        </p:blipFill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Marcador de contenido 7" descr="LIbro portada BCcasados.jpg"/>
          <p:cNvPicPr>
            <a:picLocks noChangeAspect="1"/>
          </p:cNvPicPr>
          <p:nvPr/>
        </p:nvPicPr>
        <p:blipFill>
          <a:blip r:embed="rId3"/>
          <a:srcRect l="-9280" r="-9280"/>
          <a:stretch>
            <a:fillRect/>
          </a:stretch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Campañas ABC: </a:t>
            </a:r>
            <a:br>
              <a:rPr lang="es-ES" dirty="0" smtClean="0">
                <a:solidFill>
                  <a:srgbClr val="0000FF"/>
                </a:solidFill>
              </a:rPr>
            </a:b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99627" y="1417638"/>
            <a:ext cx="7787174" cy="48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s-ES" sz="3600" dirty="0" smtClean="0">
                <a:solidFill>
                  <a:srgbClr val="0000FF"/>
                </a:solidFill>
              </a:rPr>
              <a:t>			ABC Una invención americana:</a:t>
            </a:r>
            <a:endParaRPr lang="es-ES" sz="3600" b="1" dirty="0" smtClean="0"/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" sz="3600" b="1" dirty="0" smtClean="0"/>
              <a:t>A </a:t>
            </a:r>
            <a:r>
              <a:rPr lang="es-ES" sz="3600" dirty="0" smtClean="0"/>
              <a:t> = Abstinencia sexual hasta el matrimonio para los jóvenes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" sz="3600" b="1" dirty="0" smtClean="0"/>
              <a:t>B</a:t>
            </a:r>
            <a:r>
              <a:rPr lang="es-ES" sz="3600" dirty="0" smtClean="0"/>
              <a:t> = (be Faithful) Ser Fiel para las parejas casadas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" sz="3600" b="1" dirty="0" smtClean="0"/>
              <a:t>C </a:t>
            </a:r>
            <a:r>
              <a:rPr lang="es-ES" sz="3600" dirty="0" smtClean="0"/>
              <a:t>= Condón para población en alto riesgo</a:t>
            </a:r>
          </a:p>
          <a:p>
            <a:endParaRPr lang="es-ES" sz="3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00FF"/>
                </a:solidFill>
              </a:rPr>
              <a:t>Inefectividad de campañas ABC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52544" y="1417638"/>
            <a:ext cx="7734255" cy="436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defRPr/>
            </a:pPr>
            <a:r>
              <a:rPr lang="es-ES" sz="3600" dirty="0" smtClean="0">
                <a:latin typeface="Arial"/>
                <a:cs typeface="Arial"/>
              </a:rPr>
              <a:t>NO posponen la edad a la primera relación sexual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defRPr/>
            </a:pPr>
            <a:endParaRPr lang="es-ES" sz="3600" dirty="0" smtClean="0">
              <a:latin typeface="Arial"/>
              <a:cs typeface="Aria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defRPr/>
            </a:pPr>
            <a:r>
              <a:rPr lang="es-ES" sz="3600" dirty="0" smtClean="0">
                <a:latin typeface="Arial"/>
                <a:cs typeface="Arial"/>
              </a:rPr>
              <a:t>NO logran que se esperen hasta casarse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defRPr/>
            </a:pPr>
            <a:endParaRPr lang="es-ES" sz="3600" dirty="0" smtClean="0">
              <a:latin typeface="Arial"/>
              <a:cs typeface="Aria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defRPr/>
            </a:pPr>
            <a:r>
              <a:rPr lang="es-ES" sz="3600" dirty="0" smtClean="0">
                <a:latin typeface="Arial"/>
                <a:cs typeface="Arial"/>
              </a:rPr>
              <a:t>NO es efectiva para prevenir Embarazo adolescente ni VIH  </a:t>
            </a:r>
          </a:p>
          <a:p>
            <a:endParaRPr lang="es-ES" dirty="0">
              <a:latin typeface="Arial"/>
              <a:cs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57200" y="6027651"/>
            <a:ext cx="773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latin typeface="Comic Sans MS" charset="0"/>
              </a:rPr>
              <a:t>Douglas Kirby, Ph.D, “Research Findings on Programs to Reduce Teen Pregnancy</a:t>
            </a:r>
            <a:r>
              <a:rPr lang="es-ES" dirty="0" smtClean="0">
                <a:latin typeface="Comic Sans MS" charset="0"/>
              </a:rPr>
              <a:t> , 2001</a:t>
            </a:r>
            <a:endParaRPr lang="es-E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" sz="4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Educación integral que ha demostrado éxito: disminuye embarazos y VIH</a:t>
            </a:r>
            <a:r>
              <a:rPr lang="es-ES" dirty="0" smtClean="0">
                <a:solidFill>
                  <a:srgbClr val="F1FD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es-ES" dirty="0" smtClean="0">
                <a:solidFill>
                  <a:srgbClr val="F1FD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endParaRPr lang="es-ES_tradnl" dirty="0">
              <a:latin typeface="Arial"/>
              <a:cs typeface="Arial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28133" y="1659467"/>
            <a:ext cx="8415867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s-MX" sz="2800" dirty="0" smtClean="0"/>
              <a:t>1) </a:t>
            </a:r>
            <a:r>
              <a:rPr lang="es-MX" sz="2800" u="sng" dirty="0" smtClean="0"/>
              <a:t>Mensajes </a:t>
            </a:r>
            <a:r>
              <a:rPr lang="es-MX" sz="2800" i="1" u="sng" dirty="0" smtClean="0"/>
              <a:t>claros</a:t>
            </a:r>
            <a:r>
              <a:rPr lang="es-MX" sz="2800" u="sng" dirty="0" smtClean="0"/>
              <a:t> </a:t>
            </a:r>
            <a:r>
              <a:rPr lang="es-MX" sz="2800" dirty="0" smtClean="0"/>
              <a:t>y precisos:</a:t>
            </a:r>
          </a:p>
          <a:p>
            <a:pPr>
              <a:lnSpc>
                <a:spcPct val="90000"/>
              </a:lnSpc>
              <a:defRPr/>
            </a:pPr>
            <a:r>
              <a:rPr lang="es-MX" sz="2800" dirty="0" smtClean="0"/>
              <a:t>     “Evite las relaciones sexuales sin protección”</a:t>
            </a:r>
          </a:p>
          <a:p>
            <a:pPr>
              <a:lnSpc>
                <a:spcPct val="90000"/>
              </a:lnSpc>
              <a:defRPr/>
            </a:pPr>
            <a:r>
              <a:rPr lang="es-MX" sz="2800" dirty="0" smtClean="0"/>
              <a:t>     “Use siempre condón”. </a:t>
            </a:r>
          </a:p>
          <a:p>
            <a:pPr>
              <a:lnSpc>
                <a:spcPct val="90000"/>
              </a:lnSpc>
              <a:defRPr/>
            </a:pPr>
            <a:r>
              <a:rPr lang="es-MX" sz="2800" dirty="0" smtClean="0"/>
              <a:t>2) </a:t>
            </a:r>
            <a:r>
              <a:rPr lang="es-MX" sz="2800" i="1" u="sng" dirty="0" smtClean="0"/>
              <a:t>Música</a:t>
            </a:r>
            <a:r>
              <a:rPr lang="es-MX" sz="2800" dirty="0" smtClean="0"/>
              <a:t> como medio de expresión emocional</a:t>
            </a:r>
          </a:p>
          <a:p>
            <a:pPr>
              <a:lnSpc>
                <a:spcPct val="90000"/>
              </a:lnSpc>
              <a:defRPr/>
            </a:pPr>
            <a:r>
              <a:rPr lang="es-MX" sz="2800" dirty="0" smtClean="0"/>
              <a:t>3) Mejorar </a:t>
            </a:r>
            <a:r>
              <a:rPr lang="es-MX" sz="2800" u="sng" dirty="0" smtClean="0"/>
              <a:t>toma de decisiones</a:t>
            </a:r>
            <a:r>
              <a:rPr lang="es-MX" sz="2800" dirty="0" smtClean="0"/>
              <a:t>, </a:t>
            </a:r>
            <a:r>
              <a:rPr lang="es-MX" sz="2800" i="1" dirty="0" smtClean="0"/>
              <a:t>comunicación</a:t>
            </a:r>
            <a:r>
              <a:rPr lang="es-MX" sz="2800" dirty="0" smtClean="0"/>
              <a:t> personal y </a:t>
            </a:r>
            <a:r>
              <a:rPr lang="es-MX" sz="2800" i="1" dirty="0" smtClean="0"/>
              <a:t>autoestima</a:t>
            </a:r>
          </a:p>
          <a:p>
            <a:pPr>
              <a:lnSpc>
                <a:spcPct val="90000"/>
              </a:lnSpc>
              <a:defRPr/>
            </a:pPr>
            <a:r>
              <a:rPr lang="es-ES" sz="2800" dirty="0" smtClean="0"/>
              <a:t>4) Trabajo Comunitarios + </a:t>
            </a:r>
            <a:r>
              <a:rPr lang="es-ES" sz="2800" u="sng" dirty="0" smtClean="0"/>
              <a:t>reuniones grupales y </a:t>
            </a:r>
            <a:r>
              <a:rPr lang="es-ES" sz="2800" i="1" u="sng" dirty="0" smtClean="0"/>
              <a:t>reflexivas</a:t>
            </a:r>
            <a:r>
              <a:rPr lang="es-ES" sz="2800" i="1" dirty="0" smtClean="0"/>
              <a:t> de adolescentes</a:t>
            </a:r>
          </a:p>
          <a:p>
            <a:pPr>
              <a:spcBef>
                <a:spcPct val="20000"/>
              </a:spcBef>
              <a:defRPr/>
            </a:pPr>
            <a:r>
              <a:rPr lang="es-ES" sz="2800" dirty="0" smtClean="0"/>
              <a:t>5) Intensivo que </a:t>
            </a:r>
            <a:r>
              <a:rPr lang="es-ES" sz="2800" u="sng" dirty="0" smtClean="0"/>
              <a:t>combina salud integral y </a:t>
            </a:r>
            <a:r>
              <a:rPr lang="es-ES" sz="2800" i="1" u="sng" dirty="0" smtClean="0"/>
              <a:t>tutoría </a:t>
            </a:r>
            <a:r>
              <a:rPr lang="es-ES" sz="2800" i="1" dirty="0" smtClean="0"/>
              <a:t>individual. </a:t>
            </a:r>
            <a:endParaRPr lang="es-ES_tradnl" sz="2800" i="1" dirty="0" smtClean="0"/>
          </a:p>
        </p:txBody>
      </p:sp>
      <p:sp>
        <p:nvSpPr>
          <p:cNvPr id="6" name="Rectángulo 5"/>
          <p:cNvSpPr/>
          <p:nvPr/>
        </p:nvSpPr>
        <p:spPr>
          <a:xfrm>
            <a:off x="592667" y="5921990"/>
            <a:ext cx="7958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s-MX" i="1" dirty="0" smtClean="0">
                <a:solidFill>
                  <a:srgbClr val="7F7F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Finger, William R. La educación Sexual ayuda a preparar a los jóvenes. Network en español: Vol. 20, año 2000. </a:t>
            </a:r>
            <a:r>
              <a:rPr lang="es-ES" i="1" dirty="0" smtClean="0">
                <a:solidFill>
                  <a:srgbClr val="7F7F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Douglas Kirby, Ph.D., op cit.</a:t>
            </a:r>
            <a:endParaRPr lang="es-ES" i="1" dirty="0">
              <a:solidFill>
                <a:srgbClr val="7F7F7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660400" y="704850"/>
            <a:ext cx="7602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800" dirty="0" smtClean="0">
                <a:solidFill>
                  <a:srgbClr val="0000FF"/>
                </a:solidFill>
                <a:latin typeface="Arial"/>
                <a:cs typeface="Arial"/>
              </a:rPr>
              <a:t>URGE: CONOCER  Derechos Sexuales</a:t>
            </a:r>
            <a:endParaRPr lang="es-ES_tradnl" sz="2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" name="Rectángulo 2"/>
          <p:cNvSpPr>
            <a:spLocks noChangeArrowheads="1"/>
          </p:cNvSpPr>
          <p:nvPr/>
        </p:nvSpPr>
        <p:spPr bwMode="auto">
          <a:xfrm>
            <a:off x="779463" y="1778000"/>
            <a:ext cx="748347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400" dirty="0" smtClean="0">
                <a:latin typeface="Calibri" charset="0"/>
              </a:rPr>
              <a:t>Constitución Política de los Estados Unidos Mexicanos</a:t>
            </a:r>
          </a:p>
          <a:p>
            <a:endParaRPr lang="es-ES" sz="2400" dirty="0" smtClean="0">
              <a:latin typeface="Calibri" charset="0"/>
            </a:endParaRPr>
          </a:p>
          <a:p>
            <a:r>
              <a:rPr lang="es-ES" sz="2400" dirty="0" smtClean="0">
                <a:latin typeface="Calibri" charset="0"/>
              </a:rPr>
              <a:t>Carta  </a:t>
            </a:r>
            <a:r>
              <a:rPr lang="es-ES" sz="2400" dirty="0">
                <a:latin typeface="Calibri" charset="0"/>
              </a:rPr>
              <a:t>Internacional de los Derechos Humanos:</a:t>
            </a:r>
            <a:endParaRPr lang="es-ES" sz="2400" dirty="0">
              <a:solidFill>
                <a:srgbClr val="0000FF"/>
              </a:solidFill>
              <a:latin typeface="Calibri" charset="0"/>
            </a:endParaRPr>
          </a:p>
          <a:p>
            <a:r>
              <a:rPr lang="es-ES" sz="2400" dirty="0">
                <a:solidFill>
                  <a:srgbClr val="0000FF"/>
                </a:solidFill>
                <a:latin typeface="Calibri" charset="0"/>
              </a:rPr>
              <a:t>+ DUDH     </a:t>
            </a:r>
            <a:r>
              <a:rPr lang="es-ES" sz="2400" dirty="0">
                <a:latin typeface="Calibri" charset="0"/>
              </a:rPr>
              <a:t>Declaracion Universal de los D. Humanos</a:t>
            </a:r>
          </a:p>
          <a:p>
            <a:r>
              <a:rPr lang="es-ES" sz="2400" dirty="0">
                <a:latin typeface="Calibri" charset="0"/>
              </a:rPr>
              <a:t>+</a:t>
            </a:r>
            <a:r>
              <a:rPr lang="es-ES" sz="2400" dirty="0">
                <a:solidFill>
                  <a:srgbClr val="0000FF"/>
                </a:solidFill>
                <a:latin typeface="Calibri" charset="0"/>
              </a:rPr>
              <a:t> PDCP      </a:t>
            </a:r>
            <a:r>
              <a:rPr lang="es-ES" sz="2400" dirty="0">
                <a:latin typeface="Calibri" charset="0"/>
              </a:rPr>
              <a:t>Pacto de los Derechos Civiles y Políticos  </a:t>
            </a:r>
          </a:p>
          <a:p>
            <a:r>
              <a:rPr lang="es-ES" sz="2400" dirty="0">
                <a:solidFill>
                  <a:srgbClr val="0000FF"/>
                </a:solidFill>
                <a:latin typeface="Calibri" charset="0"/>
              </a:rPr>
              <a:t>+ PIDESC </a:t>
            </a:r>
            <a:r>
              <a:rPr lang="es-ES" sz="2400" dirty="0" smtClean="0">
                <a:solidFill>
                  <a:srgbClr val="0000FF"/>
                </a:solidFill>
                <a:latin typeface="Calibri" charset="0"/>
              </a:rPr>
              <a:t>  </a:t>
            </a:r>
            <a:r>
              <a:rPr lang="es-ES" sz="2400" dirty="0" smtClean="0">
                <a:latin typeface="Calibri" charset="0"/>
              </a:rPr>
              <a:t>Pacto </a:t>
            </a:r>
            <a:r>
              <a:rPr lang="es-ES" sz="2400" dirty="0">
                <a:latin typeface="Calibri" charset="0"/>
              </a:rPr>
              <a:t>Internacional de los Derechos</a:t>
            </a:r>
          </a:p>
          <a:p>
            <a:r>
              <a:rPr lang="es-ES" sz="2400" dirty="0">
                <a:latin typeface="Calibri" charset="0"/>
              </a:rPr>
              <a:t>                   Económicos, Sociales y Culturales </a:t>
            </a:r>
          </a:p>
          <a:p>
            <a:endParaRPr lang="es-ES" sz="2400" dirty="0">
              <a:latin typeface="Calibri" charset="0"/>
            </a:endParaRPr>
          </a:p>
          <a:p>
            <a:r>
              <a:rPr lang="es-ES" sz="2400" dirty="0">
                <a:solidFill>
                  <a:srgbClr val="0000FF"/>
                </a:solidFill>
                <a:latin typeface="Calibri" charset="0"/>
              </a:rPr>
              <a:t>CDN</a:t>
            </a:r>
            <a:r>
              <a:rPr lang="es-ES" sz="2400" dirty="0" smtClean="0">
                <a:latin typeface="Calibri" charset="0"/>
              </a:rPr>
              <a:t>           Convención </a:t>
            </a:r>
            <a:r>
              <a:rPr lang="es-ES" sz="2400" dirty="0">
                <a:latin typeface="Calibri" charset="0"/>
              </a:rPr>
              <a:t>de los Derechos de la Niñez</a:t>
            </a:r>
            <a:endParaRPr lang="es-ES" sz="2400" dirty="0" smtClean="0">
              <a:latin typeface="Calibri" charset="0"/>
            </a:endParaRPr>
          </a:p>
          <a:p>
            <a:r>
              <a:rPr lang="es-ES" sz="2400" dirty="0" smtClean="0">
                <a:solidFill>
                  <a:srgbClr val="0000FF"/>
                </a:solidFill>
                <a:latin typeface="Calibri" charset="0"/>
              </a:rPr>
              <a:t>CEDAW</a:t>
            </a:r>
            <a:r>
              <a:rPr lang="es-ES" sz="2400" dirty="0" smtClean="0">
                <a:latin typeface="Calibri" charset="0"/>
              </a:rPr>
              <a:t>     </a:t>
            </a:r>
            <a:r>
              <a:rPr lang="es-ES" sz="2400" dirty="0" smtClean="0">
                <a:solidFill>
                  <a:srgbClr val="000000"/>
                </a:solidFill>
                <a:latin typeface="Calibri" charset="0"/>
              </a:rPr>
              <a:t>Convención </a:t>
            </a:r>
            <a:r>
              <a:rPr lang="es-ES" sz="2400" dirty="0">
                <a:solidFill>
                  <a:srgbClr val="000000"/>
                </a:solidFill>
                <a:latin typeface="Calibri" charset="0"/>
              </a:rPr>
              <a:t>para eliminar todas las formas </a:t>
            </a:r>
            <a:r>
              <a:rPr lang="es-ES" sz="2400" dirty="0" smtClean="0">
                <a:solidFill>
                  <a:srgbClr val="000000"/>
                </a:solidFill>
                <a:latin typeface="Calibri" charset="0"/>
              </a:rPr>
              <a:t>de</a:t>
            </a:r>
          </a:p>
          <a:p>
            <a:r>
              <a:rPr lang="es-ES" sz="2400" dirty="0" smtClean="0">
                <a:solidFill>
                  <a:srgbClr val="000000"/>
                </a:solidFill>
                <a:latin typeface="Calibri" charset="0"/>
              </a:rPr>
              <a:t>                   </a:t>
            </a:r>
            <a:r>
              <a:rPr lang="es-ES" sz="2400" dirty="0">
                <a:solidFill>
                  <a:srgbClr val="000000"/>
                </a:solidFill>
                <a:latin typeface="Calibri" charset="0"/>
              </a:rPr>
              <a:t>discriminación contra la </a:t>
            </a:r>
            <a:r>
              <a:rPr lang="es-ES" sz="2400" dirty="0" smtClean="0">
                <a:solidFill>
                  <a:srgbClr val="000000"/>
                </a:solidFill>
                <a:latin typeface="Calibri" charset="0"/>
              </a:rPr>
              <a:t>mujer</a:t>
            </a:r>
          </a:p>
          <a:p>
            <a:r>
              <a:rPr lang="es-ES" sz="2400" dirty="0">
                <a:solidFill>
                  <a:srgbClr val="0000FF"/>
                </a:solidFill>
                <a:latin typeface="Calibri" charset="0"/>
              </a:rPr>
              <a:t>CIJ</a:t>
            </a:r>
            <a:r>
              <a:rPr lang="es-ES" sz="2400" dirty="0" smtClean="0">
                <a:solidFill>
                  <a:srgbClr val="000000"/>
                </a:solidFill>
                <a:latin typeface="Calibri" charset="0"/>
              </a:rPr>
              <a:t>              Convención </a:t>
            </a:r>
            <a:r>
              <a:rPr lang="es-ES" sz="2400" dirty="0">
                <a:solidFill>
                  <a:srgbClr val="000000"/>
                </a:solidFill>
                <a:latin typeface="Calibri" charset="0"/>
              </a:rPr>
              <a:t>Iberoamericana de la </a:t>
            </a:r>
            <a:r>
              <a:rPr lang="es-ES" sz="2400" dirty="0" smtClean="0">
                <a:solidFill>
                  <a:srgbClr val="000000"/>
                </a:solidFill>
                <a:latin typeface="Calibri" charset="0"/>
              </a:rPr>
              <a:t>Juventud</a:t>
            </a:r>
          </a:p>
          <a:p>
            <a:r>
              <a:rPr lang="es-ES" sz="2400" dirty="0" smtClean="0">
                <a:solidFill>
                  <a:srgbClr val="0000FF"/>
                </a:solidFill>
                <a:latin typeface="Calibri" charset="0"/>
              </a:rPr>
              <a:t>DMPE </a:t>
            </a:r>
            <a:r>
              <a:rPr lang="es-ES" sz="2400" dirty="0" smtClean="0">
                <a:solidFill>
                  <a:srgbClr val="000000"/>
                </a:solidFill>
                <a:latin typeface="Calibri" charset="0"/>
              </a:rPr>
              <a:t>       Dclaración Ministerial Prevenir con Educación</a:t>
            </a:r>
          </a:p>
          <a:p>
            <a:endParaRPr lang="es-ES" sz="2400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CuadroTexto"/>
          <p:cNvSpPr txBox="1">
            <a:spLocks noChangeArrowheads="1"/>
          </p:cNvSpPr>
          <p:nvPr/>
        </p:nvSpPr>
        <p:spPr bwMode="auto">
          <a:xfrm>
            <a:off x="714375" y="1771581"/>
            <a:ext cx="56276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MX" sz="2800" dirty="0" smtClean="0">
                <a:latin typeface="Calibri" charset="0"/>
              </a:rPr>
              <a:t>Metas 2015</a:t>
            </a:r>
            <a:r>
              <a:rPr lang="es-MX" sz="2800" dirty="0">
                <a:latin typeface="Calibri" charset="0"/>
              </a:rPr>
              <a:t>:</a:t>
            </a:r>
            <a:endParaRPr lang="es-MX" sz="2800" dirty="0" smtClean="0">
              <a:latin typeface="Calibri" charset="0"/>
            </a:endParaRPr>
          </a:p>
          <a:p>
            <a:r>
              <a:rPr lang="es-MX" sz="2800" dirty="0" smtClean="0">
                <a:latin typeface="Calibri" charset="0"/>
              </a:rPr>
              <a:t>Reducir </a:t>
            </a:r>
            <a:r>
              <a:rPr lang="es-MX" sz="2800" dirty="0">
                <a:solidFill>
                  <a:srgbClr val="FF0000"/>
                </a:solidFill>
                <a:latin typeface="Calibri" charset="0"/>
              </a:rPr>
              <a:t>75% </a:t>
            </a:r>
            <a:r>
              <a:rPr lang="es-MX" sz="2800" dirty="0">
                <a:latin typeface="Calibri" charset="0"/>
              </a:rPr>
              <a:t>escuelas</a:t>
            </a:r>
            <a:r>
              <a:rPr lang="es-MX" sz="2800" dirty="0" smtClean="0">
                <a:latin typeface="Calibri" charset="0"/>
              </a:rPr>
              <a:t> </a:t>
            </a:r>
            <a:r>
              <a:rPr lang="es-MX" sz="2800" dirty="0" smtClean="0">
                <a:solidFill>
                  <a:srgbClr val="0000FF"/>
                </a:solidFill>
                <a:latin typeface="Calibri" charset="0"/>
              </a:rPr>
              <a:t>SIN EIS</a:t>
            </a:r>
            <a:endParaRPr lang="es-MX" sz="2800" b="1" dirty="0" smtClean="0">
              <a:latin typeface="Calibri" charset="0"/>
            </a:endParaRPr>
          </a:p>
          <a:p>
            <a:r>
              <a:rPr lang="es-MX" sz="2800" dirty="0" smtClean="0">
                <a:latin typeface="Calibri" charset="0"/>
              </a:rPr>
              <a:t>Reducir </a:t>
            </a:r>
            <a:r>
              <a:rPr lang="es-MX" sz="2800" dirty="0">
                <a:latin typeface="Calibri" charset="0"/>
              </a:rPr>
              <a:t>en </a:t>
            </a:r>
            <a:r>
              <a:rPr lang="es-MX" sz="2800" dirty="0">
                <a:solidFill>
                  <a:srgbClr val="FF0000"/>
                </a:solidFill>
                <a:latin typeface="Calibri" charset="0"/>
              </a:rPr>
              <a:t>50% </a:t>
            </a:r>
            <a:r>
              <a:rPr lang="es-MX" sz="2800" dirty="0">
                <a:latin typeface="Calibri" charset="0"/>
              </a:rPr>
              <a:t>adolescentes y jóvenes </a:t>
            </a:r>
            <a:r>
              <a:rPr lang="es-MX" sz="2800" dirty="0">
                <a:solidFill>
                  <a:srgbClr val="0000FF"/>
                </a:solidFill>
                <a:latin typeface="Calibri" charset="0"/>
              </a:rPr>
              <a:t>SIN servicios </a:t>
            </a:r>
            <a:r>
              <a:rPr lang="es-MX" sz="2800" dirty="0">
                <a:latin typeface="Calibri" charset="0"/>
              </a:rPr>
              <a:t>de</a:t>
            </a:r>
            <a:r>
              <a:rPr lang="es-MX" sz="2800" dirty="0" smtClean="0">
                <a:latin typeface="Calibri" charset="0"/>
              </a:rPr>
              <a:t> SSR</a:t>
            </a:r>
            <a:endParaRPr lang="es-MX" sz="2800" b="1" dirty="0">
              <a:latin typeface="Calibri" charset="0"/>
            </a:endParaRPr>
          </a:p>
        </p:txBody>
      </p:sp>
      <p:sp>
        <p:nvSpPr>
          <p:cNvPr id="5" name="CuadroTexto 2"/>
          <p:cNvSpPr txBox="1">
            <a:spLocks noChangeArrowheads="1"/>
          </p:cNvSpPr>
          <p:nvPr/>
        </p:nvSpPr>
        <p:spPr bwMode="auto">
          <a:xfrm>
            <a:off x="714374" y="448142"/>
            <a:ext cx="81756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4000" dirty="0">
                <a:solidFill>
                  <a:srgbClr val="0000FF"/>
                </a:solidFill>
                <a:latin typeface="Calibri" charset="0"/>
              </a:rPr>
              <a:t>2008: </a:t>
            </a:r>
            <a:r>
              <a:rPr lang="es-ES_tradnl" sz="4000" dirty="0" smtClean="0">
                <a:solidFill>
                  <a:srgbClr val="0000FF"/>
                </a:solidFill>
                <a:latin typeface="Calibri" charset="0"/>
              </a:rPr>
              <a:t>Declaración Ministerial </a:t>
            </a:r>
            <a:endParaRPr lang="es-ES_tradnl" sz="4000" dirty="0">
              <a:solidFill>
                <a:srgbClr val="0000FF"/>
              </a:solidFill>
              <a:latin typeface="Calibri" charset="0"/>
            </a:endParaRPr>
          </a:p>
          <a:p>
            <a:pPr algn="ctr"/>
            <a:r>
              <a:rPr lang="es-ES_tradnl" sz="4000" dirty="0">
                <a:solidFill>
                  <a:srgbClr val="0000FF"/>
                </a:solidFill>
                <a:latin typeface="Calibri" charset="0"/>
              </a:rPr>
              <a:t>“Prevenir con Educación”</a:t>
            </a:r>
          </a:p>
        </p:txBody>
      </p:sp>
      <p:pic>
        <p:nvPicPr>
          <p:cNvPr id="6" name="Picture 8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2063" y="1771581"/>
            <a:ext cx="1987810" cy="224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adroTexto 3"/>
          <p:cNvSpPr txBox="1">
            <a:spLocks noChangeArrowheads="1"/>
          </p:cNvSpPr>
          <p:nvPr/>
        </p:nvSpPr>
        <p:spPr bwMode="auto">
          <a:xfrm>
            <a:off x="1253067" y="4011690"/>
            <a:ext cx="7890933" cy="259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5">
              <a:lnSpc>
                <a:spcPct val="90000"/>
              </a:lnSpc>
            </a:pPr>
            <a:r>
              <a:rPr lang="es-ES" sz="3600" dirty="0" smtClean="0">
                <a:latin typeface="Calibri" charset="0"/>
              </a:rPr>
              <a:t>1 </a:t>
            </a:r>
            <a:r>
              <a:rPr lang="es-ES" sz="3600" dirty="0">
                <a:latin typeface="Calibri" charset="0"/>
              </a:rPr>
              <a:t>Un enfoque </a:t>
            </a:r>
            <a:r>
              <a:rPr lang="es-ES" sz="3600" dirty="0" smtClean="0">
                <a:latin typeface="Calibri" charset="0"/>
              </a:rPr>
              <a:t>holístico </a:t>
            </a:r>
          </a:p>
          <a:p>
            <a:pPr lvl="5">
              <a:lnSpc>
                <a:spcPct val="90000"/>
              </a:lnSpc>
            </a:pPr>
            <a:r>
              <a:rPr lang="es-ES" sz="3600" dirty="0" smtClean="0">
                <a:latin typeface="Calibri" charset="0"/>
              </a:rPr>
              <a:t>2 </a:t>
            </a:r>
            <a:r>
              <a:rPr lang="es-ES" sz="3600" dirty="0">
                <a:latin typeface="Calibri" charset="0"/>
              </a:rPr>
              <a:t>Marco de los </a:t>
            </a:r>
            <a:r>
              <a:rPr lang="es-ES" sz="3600" dirty="0" smtClean="0">
                <a:latin typeface="Calibri" charset="0"/>
              </a:rPr>
              <a:t>derechos</a:t>
            </a:r>
          </a:p>
          <a:p>
            <a:pPr lvl="5">
              <a:lnSpc>
                <a:spcPct val="90000"/>
              </a:lnSpc>
            </a:pPr>
            <a:r>
              <a:rPr lang="es-ES" sz="3600" dirty="0" smtClean="0">
                <a:latin typeface="Calibri" charset="0"/>
              </a:rPr>
              <a:t>   humanos  </a:t>
            </a:r>
          </a:p>
          <a:p>
            <a:pPr lvl="5">
              <a:lnSpc>
                <a:spcPct val="90000"/>
              </a:lnSpc>
              <a:buFont typeface="Arial" charset="0"/>
              <a:buNone/>
            </a:pPr>
            <a:r>
              <a:rPr lang="es-ES" sz="3600" dirty="0" smtClean="0"/>
              <a:t>3 Perspectiva de género</a:t>
            </a:r>
          </a:p>
          <a:p>
            <a:pPr lvl="5">
              <a:lnSpc>
                <a:spcPct val="90000"/>
              </a:lnSpc>
            </a:pPr>
            <a:r>
              <a:rPr lang="es-ES" sz="3600" dirty="0" smtClean="0"/>
              <a:t>4 Laica y basada en la ciencia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036107" y="4334933"/>
            <a:ext cx="228282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0000FF"/>
                </a:solidFill>
              </a:rPr>
              <a:t>EIS</a:t>
            </a:r>
          </a:p>
          <a:p>
            <a:r>
              <a:rPr lang="es-MX" sz="2800" dirty="0" smtClean="0">
                <a:latin typeface="Calibri" charset="0"/>
              </a:rPr>
              <a:t>Educación Integral de la Sexualidad</a:t>
            </a:r>
            <a:endParaRPr lang="es-E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30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0000FF"/>
                </a:solidFill>
              </a:rPr>
              <a:t>LOGROS EN CIFRAS</a:t>
            </a:r>
            <a:br>
              <a:rPr lang="es-ES_tradnl" dirty="0" smtClean="0">
                <a:solidFill>
                  <a:srgbClr val="0000FF"/>
                </a:solidFill>
              </a:rPr>
            </a:br>
            <a:r>
              <a:rPr lang="es-ES_tradnl" dirty="0" smtClean="0">
                <a:solidFill>
                  <a:srgbClr val="0000FF"/>
                </a:solidFill>
              </a:rPr>
              <a:t>Fecundidad Adolescente</a:t>
            </a:r>
            <a:endParaRPr lang="es-ES_tradnl" dirty="0">
              <a:solidFill>
                <a:srgbClr val="0000FF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457200" y="1644583"/>
            <a:ext cx="5130800" cy="379631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ES_tradnl" sz="5091" b="1" dirty="0" smtClean="0"/>
              <a:t>DESCENSO DE FECUNDIDAD</a:t>
            </a:r>
          </a:p>
          <a:p>
            <a:pPr>
              <a:buNone/>
            </a:pPr>
            <a:r>
              <a:rPr lang="es-ES_tradnl" sz="5091" b="1" dirty="0" smtClean="0"/>
              <a:t>ADOLESCENTE EN 50 AÑOS:</a:t>
            </a:r>
          </a:p>
          <a:p>
            <a:pPr>
              <a:buNone/>
            </a:pPr>
            <a:r>
              <a:rPr lang="es-ES_tradnl" sz="5091" dirty="0" smtClean="0"/>
              <a:t> </a:t>
            </a:r>
          </a:p>
          <a:p>
            <a:pPr>
              <a:buNone/>
            </a:pPr>
            <a:r>
              <a:rPr lang="es-ES_tradnl" sz="5091" dirty="0" smtClean="0"/>
              <a:t>De 140 nacimientos/1000 mujeres (50s)   </a:t>
            </a:r>
          </a:p>
          <a:p>
            <a:pPr>
              <a:buNone/>
            </a:pPr>
            <a:endParaRPr lang="es-ES_tradnl" sz="5091" dirty="0" smtClean="0">
              <a:latin typeface="Wingdings"/>
              <a:ea typeface="Wingdings"/>
              <a:cs typeface="Wingdings"/>
            </a:endParaRPr>
          </a:p>
          <a:p>
            <a:pPr>
              <a:buNone/>
            </a:pPr>
            <a:r>
              <a:rPr lang="es-ES_tradnl" sz="5091" dirty="0" smtClean="0">
                <a:latin typeface="Arial"/>
                <a:ea typeface="Wingdings"/>
                <a:cs typeface="Arial"/>
              </a:rPr>
              <a:t>A </a:t>
            </a:r>
            <a:r>
              <a:rPr lang="es-ES_tradnl" sz="5091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s-ES_tradnl" sz="5091" dirty="0" smtClean="0"/>
              <a:t> 61 nacimientos/1000 mujeres (año 2000)</a:t>
            </a:r>
          </a:p>
          <a:p>
            <a:pPr>
              <a:buNone/>
            </a:pPr>
            <a:endParaRPr lang="es-ES_tradnl" sz="5091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</p:txBody>
      </p:sp>
      <p:sp>
        <p:nvSpPr>
          <p:cNvPr id="7" name="CuadroTexto 6"/>
          <p:cNvSpPr txBox="1"/>
          <p:nvPr/>
        </p:nvSpPr>
        <p:spPr>
          <a:xfrm>
            <a:off x="0" y="5793125"/>
            <a:ext cx="892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FUENTE: Claudio Stern. Adolescentes en México. Investigación, experiencias y estrategias para mejorar su salud sexual y reproductiva. El Colegio de México, 2008.</a:t>
            </a:r>
            <a:endParaRPr lang="es-ES_tradnl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0" y="2017516"/>
            <a:ext cx="33274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ángulo 11"/>
          <p:cNvSpPr/>
          <p:nvPr/>
        </p:nvSpPr>
        <p:spPr>
          <a:xfrm>
            <a:off x="5170495" y="4609904"/>
            <a:ext cx="3973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 dirty="0" smtClean="0">
                <a:solidFill>
                  <a:srgbClr val="000000"/>
                </a:solidFill>
              </a:rPr>
              <a:t>Emanuel Ríos, 13 años, Durango</a:t>
            </a:r>
            <a:endParaRPr lang="es-E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0267"/>
            <a:ext cx="8229600" cy="2120371"/>
          </a:xfrm>
        </p:spPr>
        <p:txBody>
          <a:bodyPr>
            <a:normAutofit/>
          </a:bodyPr>
          <a:lstStyle/>
          <a:p>
            <a:r>
              <a:rPr lang="es-ES_tradnl" sz="4000" dirty="0" smtClean="0">
                <a:solidFill>
                  <a:srgbClr val="0000FF"/>
                </a:solidFill>
              </a:rPr>
              <a:t>          Jóvenes   +   preventivos        Funcionarios  +   temerosos</a:t>
            </a:r>
            <a:r>
              <a:rPr lang="es-ES_tradnl" dirty="0" smtClean="0">
                <a:solidFill>
                  <a:srgbClr val="0000FF"/>
                </a:solidFill>
              </a:rPr>
              <a:t/>
            </a:r>
            <a:br>
              <a:rPr lang="es-ES_tradnl" dirty="0" smtClean="0">
                <a:solidFill>
                  <a:srgbClr val="0000FF"/>
                </a:solidFill>
              </a:rPr>
            </a:br>
            <a:r>
              <a:rPr lang="es-ES_tradnl" dirty="0" smtClean="0">
                <a:solidFill>
                  <a:srgbClr val="0000FF"/>
                </a:solidFill>
              </a:rPr>
              <a:t>RETOS ACTUALES</a:t>
            </a:r>
            <a:endParaRPr lang="es-ES_tradnl" dirty="0">
              <a:solidFill>
                <a:srgbClr val="0000FF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65239" y="2523067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rgbClr val="3366FF"/>
                </a:solidFill>
              </a:rPr>
              <a:t>1</a:t>
            </a:r>
            <a:r>
              <a:rPr lang="es-MX" sz="3200" dirty="0" smtClean="0"/>
              <a:t> </a:t>
            </a:r>
            <a:r>
              <a:rPr lang="es-MX" sz="3200" i="1" dirty="0" smtClean="0"/>
              <a:t>Reforzar educación </a:t>
            </a:r>
            <a:r>
              <a:rPr lang="es-MX" sz="3200" b="1" i="1" dirty="0" smtClean="0"/>
              <a:t>laica</a:t>
            </a:r>
            <a:r>
              <a:rPr lang="es-MX" sz="3200" i="1" dirty="0" smtClean="0"/>
              <a:t> basada en ciencia</a:t>
            </a:r>
            <a:endParaRPr lang="en-US" sz="3200" i="1" dirty="0" smtClean="0"/>
          </a:p>
          <a:p>
            <a:r>
              <a:rPr lang="es-MX" sz="3200" i="1" dirty="0" smtClean="0"/>
              <a:t>        </a:t>
            </a:r>
            <a:r>
              <a:rPr lang="es-MX" sz="3200" i="1" dirty="0" smtClean="0">
                <a:solidFill>
                  <a:srgbClr val="3366FF"/>
                </a:solidFill>
              </a:rPr>
              <a:t>2 </a:t>
            </a:r>
            <a:r>
              <a:rPr lang="es-MX" sz="3200" i="1" dirty="0" smtClean="0"/>
              <a:t>Mejorar Educación </a:t>
            </a:r>
            <a:r>
              <a:rPr lang="es-MX" sz="3200" b="1" i="1" dirty="0" smtClean="0"/>
              <a:t>Integral</a:t>
            </a:r>
            <a:r>
              <a:rPr lang="es-MX" sz="3200" i="1" dirty="0" smtClean="0"/>
              <a:t> de la Sexualidad</a:t>
            </a:r>
          </a:p>
          <a:p>
            <a:r>
              <a:rPr lang="es-MX" sz="3200" i="1" dirty="0" smtClean="0"/>
              <a:t>               </a:t>
            </a:r>
            <a:r>
              <a:rPr lang="es-MX" sz="3200" i="1" dirty="0" smtClean="0">
                <a:solidFill>
                  <a:srgbClr val="3366FF"/>
                </a:solidFill>
              </a:rPr>
              <a:t>3</a:t>
            </a:r>
            <a:r>
              <a:rPr lang="es-MX" sz="3200" i="1" dirty="0" smtClean="0"/>
              <a:t> Equidad de </a:t>
            </a:r>
            <a:r>
              <a:rPr lang="es-MX" sz="3200" b="1" i="1" dirty="0" smtClean="0"/>
              <a:t>género y Derechos </a:t>
            </a:r>
            <a:r>
              <a:rPr lang="es-MX" sz="3200" i="1" dirty="0" smtClean="0"/>
              <a:t>SR</a:t>
            </a:r>
          </a:p>
          <a:p>
            <a:r>
              <a:rPr lang="es-MX" sz="3200" i="1" dirty="0" smtClean="0">
                <a:solidFill>
                  <a:srgbClr val="3366FF"/>
                </a:solidFill>
              </a:rPr>
              <a:t>4</a:t>
            </a:r>
            <a:r>
              <a:rPr lang="es-MX" sz="3200" i="1" dirty="0" smtClean="0"/>
              <a:t> Servicios de salud </a:t>
            </a:r>
            <a:r>
              <a:rPr lang="es-MX" sz="3200" b="1" i="1" dirty="0" smtClean="0"/>
              <a:t>amigables</a:t>
            </a:r>
            <a:r>
              <a:rPr lang="es-MX" sz="3200" i="1" dirty="0" smtClean="0"/>
              <a:t> para adolescentes. </a:t>
            </a:r>
          </a:p>
          <a:p>
            <a:r>
              <a:rPr lang="es-MX" sz="3200" i="1" dirty="0" smtClean="0"/>
              <a:t>	  </a:t>
            </a:r>
            <a:r>
              <a:rPr lang="es-MX" sz="3200" i="1" dirty="0" smtClean="0">
                <a:solidFill>
                  <a:srgbClr val="3366FF"/>
                </a:solidFill>
              </a:rPr>
              <a:t> 5 </a:t>
            </a:r>
            <a:r>
              <a:rPr lang="es-MX" sz="3200" i="1" dirty="0" smtClean="0"/>
              <a:t>Estado: COMPROMETER a los </a:t>
            </a:r>
            <a:r>
              <a:rPr lang="es-MX" sz="3200" b="1" i="1" dirty="0" smtClean="0"/>
              <a:t>Medios</a:t>
            </a:r>
          </a:p>
          <a:p>
            <a:r>
              <a:rPr lang="es-MX" sz="3200" i="1" dirty="0" smtClean="0"/>
              <a:t>			</a:t>
            </a:r>
            <a:r>
              <a:rPr lang="es-MX" sz="3200" i="1" dirty="0" smtClean="0">
                <a:solidFill>
                  <a:srgbClr val="0000FF"/>
                </a:solidFill>
              </a:rPr>
              <a:t>6</a:t>
            </a:r>
            <a:r>
              <a:rPr lang="es-MX" sz="3200" i="1" dirty="0" smtClean="0"/>
              <a:t> Dar a conocer las causas legales que  </a:t>
            </a:r>
          </a:p>
          <a:p>
            <a:r>
              <a:rPr lang="es-MX" sz="3200" i="1" dirty="0" smtClean="0"/>
              <a:t>                  NO castigan el </a:t>
            </a:r>
            <a:r>
              <a:rPr lang="es-MX" sz="3200" b="1" i="1" dirty="0" smtClean="0"/>
              <a:t>aborto</a:t>
            </a:r>
            <a:endParaRPr lang="es-ES_tradnl" sz="3200" b="1" i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17268" y="797485"/>
            <a:ext cx="43051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s-MX" sz="4400" kern="0" dirty="0" smtClean="0">
                <a:latin typeface="+mj-lt"/>
                <a:ea typeface="ＭＳ Ｐゴシック" charset="-128"/>
                <a:cs typeface="ＭＳ Ｐゴシック" charset="-128"/>
              </a:rPr>
              <a:t>¡Muchas gracias¡</a:t>
            </a:r>
            <a:endParaRPr lang="es-ES" sz="4400" kern="0" dirty="0">
              <a:effectLst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3003293"/>
            <a:ext cx="50058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u="sng" dirty="0" smtClean="0">
                <a:solidFill>
                  <a:srgbClr val="000000"/>
                </a:solidFill>
                <a:hlinkClick r:id="rId2"/>
              </a:rPr>
              <a:t>www.afluentes.org</a:t>
            </a:r>
            <a:endParaRPr lang="es-ES_tradnl" sz="3600" u="sng" dirty="0" smtClean="0">
              <a:solidFill>
                <a:srgbClr val="000000"/>
              </a:solidFill>
            </a:endParaRPr>
          </a:p>
          <a:p>
            <a:pPr algn="ctr"/>
            <a:endParaRPr lang="es-ES_tradnl" sz="3600" u="sng" dirty="0" smtClean="0"/>
          </a:p>
          <a:p>
            <a:pPr algn="ctr"/>
            <a:r>
              <a:rPr lang="es-ES_tradnl" sz="3600" u="sng" dirty="0" smtClean="0">
                <a:hlinkClick r:id="rId3"/>
              </a:rPr>
              <a:t>grodriguez@afluentes.org</a:t>
            </a:r>
            <a:endParaRPr lang="es-ES_tradnl" sz="3600" u="sng" dirty="0" smtClean="0"/>
          </a:p>
          <a:p>
            <a:endParaRPr lang="es-ES_tradnl" sz="3200" u="sng" dirty="0"/>
          </a:p>
        </p:txBody>
      </p:sp>
      <p:pic>
        <p:nvPicPr>
          <p:cNvPr id="6" name="Picture 7" descr="fotoinvitacionvide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0804" y="797485"/>
            <a:ext cx="3488371" cy="476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144000" cy="6361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Las generaciones recientes usan más anticonceptivos/ 2009</a:t>
            </a:r>
            <a:endParaRPr lang="es-ES" dirty="0">
              <a:solidFill>
                <a:srgbClr val="0000FF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/>
        </p:nvGraphicFramePr>
        <p:xfrm>
          <a:off x="1341548" y="1930400"/>
          <a:ext cx="6786451" cy="3261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896"/>
                <a:gridCol w="4022555"/>
              </a:tblGrid>
              <a:tr h="596284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Generaciones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USO ANTICONCEPTIVOS</a:t>
                      </a:r>
                      <a:r>
                        <a:rPr lang="es-ES" sz="2800" baseline="0" dirty="0" smtClean="0"/>
                        <a:t> </a:t>
                      </a:r>
                    </a:p>
                    <a:p>
                      <a:r>
                        <a:rPr lang="es-ES" sz="2800" dirty="0" smtClean="0"/>
                        <a:t>EN</a:t>
                      </a:r>
                      <a:r>
                        <a:rPr lang="es-ES" sz="2800" baseline="0" dirty="0" smtClean="0"/>
                        <a:t> PRIMERA </a:t>
                      </a:r>
                    </a:p>
                    <a:p>
                      <a:r>
                        <a:rPr lang="es-ES" sz="2800" baseline="0" dirty="0" smtClean="0"/>
                        <a:t>RELACION SEXUAL         </a:t>
                      </a:r>
                      <a:endParaRPr lang="es-E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sz="2800" dirty="0" smtClean="0"/>
                    </a:p>
                    <a:p>
                      <a:r>
                        <a:rPr lang="es-ES" sz="2800" dirty="0" smtClean="0"/>
                        <a:t>15-19</a:t>
                      </a:r>
                      <a:r>
                        <a:rPr lang="es-ES" sz="2800" baseline="0" dirty="0" smtClean="0"/>
                        <a:t> años</a:t>
                      </a:r>
                      <a:endParaRPr lang="es-E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solidFill>
                            <a:srgbClr val="0000FF"/>
                          </a:solidFill>
                        </a:rPr>
                        <a:t>                                     D.F.</a:t>
                      </a:r>
                    </a:p>
                    <a:p>
                      <a:r>
                        <a:rPr lang="es-ES" sz="2800" dirty="0" smtClean="0">
                          <a:solidFill>
                            <a:srgbClr val="0000FF"/>
                          </a:solidFill>
                        </a:rPr>
                        <a:t>38.5 %                       58.9 %</a:t>
                      </a:r>
                      <a:endParaRPr lang="es-ES" sz="2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25-29 años</a:t>
                      </a:r>
                    </a:p>
                    <a:p>
                      <a:r>
                        <a:rPr lang="es-ES" sz="2800" dirty="0" smtClean="0"/>
                        <a:t>40-44</a:t>
                      </a:r>
                      <a:r>
                        <a:rPr lang="es-ES" sz="2800" baseline="0" dirty="0" smtClean="0"/>
                        <a:t> años</a:t>
                      </a:r>
                      <a:endParaRPr lang="es-E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AutoNum type="arabicPlain" startAt="25"/>
                      </a:pPr>
                      <a:r>
                        <a:rPr lang="es-ES" sz="2800" dirty="0" smtClean="0">
                          <a:solidFill>
                            <a:schemeClr val="tx1"/>
                          </a:solidFill>
                        </a:rPr>
                        <a:t>  %                        34.2 %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es-ES" sz="2800" dirty="0" smtClean="0">
                          <a:solidFill>
                            <a:schemeClr val="tx1"/>
                          </a:solidFill>
                        </a:rPr>
                        <a:t>11.3 %                       23.5 %</a:t>
                      </a:r>
                      <a:endParaRPr lang="es-E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150534" y="6116147"/>
            <a:ext cx="5363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Fuente: Perfiles de salud reproductiva, CONAPO, 2011.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57200" y="1459754"/>
            <a:ext cx="8229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 smtClean="0"/>
              <a:t>DISMINUCION DE PREVALENCIA DE VIH:</a:t>
            </a:r>
          </a:p>
          <a:p>
            <a:endParaRPr lang="es-ES_tradnl" sz="2800" b="1" dirty="0" smtClean="0"/>
          </a:p>
          <a:p>
            <a:r>
              <a:rPr lang="es-ES_tradnl" sz="2800" dirty="0" smtClean="0"/>
              <a:t>MUNDIAL: De 2001 a 2010 disminución de VIH en </a:t>
            </a:r>
            <a:r>
              <a:rPr lang="es-ES_tradnl" sz="2800" dirty="0" smtClean="0">
                <a:solidFill>
                  <a:srgbClr val="0000FF"/>
                </a:solidFill>
              </a:rPr>
              <a:t>15%</a:t>
            </a:r>
            <a:endParaRPr lang="es-ES" sz="2800" dirty="0" smtClean="0">
              <a:solidFill>
                <a:srgbClr val="0000FF"/>
              </a:solidFill>
            </a:endParaRPr>
          </a:p>
          <a:p>
            <a:endParaRPr lang="es-ES_tradnl" sz="2800" b="1" dirty="0" smtClean="0"/>
          </a:p>
          <a:p>
            <a:r>
              <a:rPr lang="es-ES_tradnl" sz="2800" dirty="0" smtClean="0"/>
              <a:t>MEXICO PREVALENCIA:</a:t>
            </a:r>
          </a:p>
          <a:p>
            <a:r>
              <a:rPr lang="es-ES_tradnl" sz="2800" dirty="0" smtClean="0"/>
              <a:t>            De </a:t>
            </a:r>
            <a:r>
              <a:rPr lang="es-ES_tradnl" sz="2800" dirty="0" smtClean="0">
                <a:solidFill>
                  <a:srgbClr val="0000FF"/>
                </a:solidFill>
              </a:rPr>
              <a:t>0.30% a 0. 24% </a:t>
            </a:r>
            <a:r>
              <a:rPr lang="es-ES_tradnl" sz="2800" dirty="0" smtClean="0"/>
              <a:t>de la población</a:t>
            </a:r>
          </a:p>
          <a:p>
            <a:r>
              <a:rPr lang="es-ES_tradnl" sz="2800" dirty="0" smtClean="0"/>
              <a:t>	      Relación H-M de 6% </a:t>
            </a:r>
            <a:r>
              <a:rPr lang="es-ES_tradnl" sz="28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s-ES_tradnl" sz="2800" dirty="0" smtClean="0"/>
              <a:t>  4%</a:t>
            </a:r>
            <a:endParaRPr lang="es-ES" sz="2800" dirty="0" smtClean="0"/>
          </a:p>
          <a:p>
            <a:endParaRPr lang="es-ES_tradnl" sz="2800" dirty="0" smtClean="0"/>
          </a:p>
          <a:p>
            <a:r>
              <a:rPr lang="es-ES_tradnl" sz="2800" dirty="0" smtClean="0"/>
              <a:t>2011 Viven </a:t>
            </a:r>
            <a:r>
              <a:rPr lang="es-ES_tradnl" sz="2800" dirty="0" smtClean="0">
                <a:solidFill>
                  <a:srgbClr val="0000FF"/>
                </a:solidFill>
              </a:rPr>
              <a:t>169,443</a:t>
            </a:r>
            <a:r>
              <a:rPr lang="es-ES_tradnl" sz="2800" dirty="0" smtClean="0"/>
              <a:t> - 213,363 adultos y niños con VIH</a:t>
            </a:r>
            <a:endParaRPr lang="es-ES_tradnl" sz="2000" dirty="0" smtClean="0"/>
          </a:p>
          <a:p>
            <a:r>
              <a:rPr lang="es-ES" sz="2000" dirty="0" smtClean="0"/>
              <a:t> </a:t>
            </a:r>
            <a:endParaRPr lang="es-ES" sz="2000" dirty="0"/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457200" y="230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LOGROS EN CIFRAS</a:t>
            </a:r>
            <a:b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Prevalencia de VIH</a:t>
            </a:r>
            <a:endParaRPr kumimoji="0" lang="es-ES_tradnl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57200" y="598407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FUENTE: </a:t>
            </a:r>
            <a:r>
              <a:rPr lang="es-ES" dirty="0" smtClean="0"/>
              <a:t>Informe Nacional de avances en la lucha contra el SIDA, CENSIDA, México 2011.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19200" y="0"/>
            <a:ext cx="7162800" cy="175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Porcentaje de estudiantes según principales medios donde obtuvieron información sobre anticoncepción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09600" y="1752600"/>
            <a:ext cx="80772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85800" y="1670050"/>
            <a:ext cx="2133600" cy="882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Medio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s-ES_tradnl" b="1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19400" y="1676400"/>
            <a:ext cx="5486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Información sobre Anticoncepción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838450" y="2152650"/>
            <a:ext cx="272415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Hombres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581650" y="2152650"/>
            <a:ext cx="272415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Mujeres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85800" y="3022600"/>
            <a:ext cx="2133600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Libros, folletos</a:t>
            </a:r>
            <a:endParaRPr lang="es-ES_tradnl" sz="22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838450" y="3028950"/>
            <a:ext cx="272415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31.0</a:t>
            </a:r>
            <a:endParaRPr lang="es-ES_tradnl" sz="2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562600" y="3003550"/>
            <a:ext cx="272415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35.9</a:t>
            </a:r>
            <a:endParaRPr lang="es-ES_tradnl" sz="2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85800" y="3460750"/>
            <a:ext cx="2133600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0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Personal salud</a:t>
            </a:r>
            <a:endParaRPr lang="es-ES_tradnl" sz="2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819400" y="3460750"/>
            <a:ext cx="272415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34.0</a:t>
            </a:r>
            <a:endParaRPr lang="es-ES_tradnl" sz="22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562600" y="3460750"/>
            <a:ext cx="272415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39.1</a:t>
            </a:r>
            <a:endParaRPr lang="es-ES_tradnl" sz="2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85800" y="3917950"/>
            <a:ext cx="2133600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Médico particular</a:t>
            </a:r>
            <a:endParaRPr lang="es-ES_tradnl" sz="2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819400" y="3917950"/>
            <a:ext cx="272415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26.5</a:t>
            </a:r>
            <a:endParaRPr lang="es-ES_tradnl" sz="2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562600" y="3917950"/>
            <a:ext cx="272415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27.5</a:t>
            </a:r>
            <a:endParaRPr lang="es-ES_tradnl" sz="2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85800" y="4375150"/>
            <a:ext cx="213360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Madre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2819400" y="4375150"/>
            <a:ext cx="272415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20.6</a:t>
            </a:r>
            <a:endParaRPr lang="es-ES_tradnl" sz="2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5562600" y="4375150"/>
            <a:ext cx="272415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33.4</a:t>
            </a:r>
            <a:endParaRPr lang="es-ES_tradnl" sz="2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685800" y="4832350"/>
            <a:ext cx="213360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Radio o TV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2819400" y="4832350"/>
            <a:ext cx="272415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21.3</a:t>
            </a:r>
            <a:endParaRPr lang="es-ES_tradnl" sz="22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5562600" y="4832350"/>
            <a:ext cx="272415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17.8</a:t>
            </a:r>
            <a:endParaRPr lang="es-ES_tradnl" sz="22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685800" y="5289550"/>
            <a:ext cx="213360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Padre</a:t>
            </a: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2819400" y="5289550"/>
            <a:ext cx="272415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26.2</a:t>
            </a:r>
            <a:endParaRPr lang="es-ES_tradnl" sz="2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5562600" y="5289550"/>
            <a:ext cx="272415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14.4</a:t>
            </a:r>
            <a:endParaRPr lang="es-ES_tradnl" sz="2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666750" y="5726113"/>
            <a:ext cx="2133600" cy="4397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Amigos</a:t>
            </a:r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2819400" y="5715000"/>
            <a:ext cx="272415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11.7</a:t>
            </a:r>
            <a:endParaRPr lang="es-ES_tradnl" sz="2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5562600" y="5715000"/>
            <a:ext cx="272415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10.2</a:t>
            </a:r>
            <a:endParaRPr lang="es-ES_tradnl" sz="2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666750" y="2601913"/>
            <a:ext cx="2133600" cy="4397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Profesores</a:t>
            </a: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2838450" y="2627313"/>
            <a:ext cx="2724150" cy="4397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58.7</a:t>
            </a:r>
            <a:endParaRPr lang="es-ES_tradnl" sz="2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5562600" y="2608263"/>
            <a:ext cx="2724150" cy="4397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59.5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609600" y="6280150"/>
            <a:ext cx="7924800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 u="sng">
                <a:latin typeface="Verdana" charset="0"/>
              </a:rPr>
              <a:t>CRIM-UNAM. 2005.</a:t>
            </a:r>
            <a:r>
              <a:rPr lang="es-ES_tradnl" sz="1400" b="1">
                <a:latin typeface="Verdana" charset="0"/>
              </a:rPr>
              <a:t> Encuesta de salud reproductiva de los estudiantes de educación secundaria y media superior: Chiapas, Guanajuato, Guerrero, Puebla y San Luis Potosí.</a:t>
            </a:r>
            <a:endParaRPr lang="es-ES_tradnl" sz="140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33400" y="6121400"/>
            <a:ext cx="79248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 u="sng">
                <a:latin typeface="Verdana" charset="0"/>
              </a:rPr>
              <a:t>CRIM-UNAM. 2005.</a:t>
            </a:r>
            <a:r>
              <a:rPr lang="es-ES_tradnl" sz="1600" b="1">
                <a:latin typeface="Verdana" charset="0"/>
              </a:rPr>
              <a:t> Encuesta de salud reproductiva de los estudiantes de educación secundaria y media superior: Chiapas, Guanajuato, Guerrero, Puebla y San Luis Potosí.</a:t>
            </a:r>
            <a:endParaRPr lang="es-ES_tradnl" sz="1600">
              <a:latin typeface="Verdana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57200" y="1682750"/>
            <a:ext cx="2133600" cy="882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Medio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s-ES_tradnl" b="1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590800" y="1689100"/>
            <a:ext cx="5486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Información sobre </a:t>
            </a:r>
            <a:r>
              <a:rPr lang="es-ES_tradnl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ITSs</a:t>
            </a:r>
            <a:endParaRPr lang="es-ES_tradnl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09850" y="2165350"/>
            <a:ext cx="272415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Hombres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353050" y="2165350"/>
            <a:ext cx="272415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Mujeres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57200" y="3035300"/>
            <a:ext cx="2133600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0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Libros, folletos</a:t>
            </a:r>
            <a:endParaRPr lang="es-ES_tradnl" sz="2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609850" y="3041650"/>
            <a:ext cx="272415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35.8</a:t>
            </a:r>
            <a:endParaRPr lang="es-ES_tradnl" sz="2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334000" y="3016250"/>
            <a:ext cx="272415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38.4</a:t>
            </a:r>
            <a:endParaRPr lang="es-ES_tradnl" sz="2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57200" y="3473450"/>
            <a:ext cx="2133600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0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Personal salud</a:t>
            </a:r>
            <a:endParaRPr lang="es-ES_tradnl" sz="2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90800" y="3473450"/>
            <a:ext cx="272415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31.0</a:t>
            </a:r>
            <a:endParaRPr lang="es-ES_tradnl" sz="22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334000" y="3473450"/>
            <a:ext cx="272415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34.4</a:t>
            </a:r>
            <a:endParaRPr lang="es-ES_tradnl" sz="2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57200" y="3930650"/>
            <a:ext cx="2133600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Médico particular</a:t>
            </a:r>
            <a:endParaRPr lang="es-ES_tradnl" sz="2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2590800" y="3930650"/>
            <a:ext cx="272415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25.2</a:t>
            </a:r>
            <a:endParaRPr lang="es-ES_tradnl" sz="2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5334000" y="3930650"/>
            <a:ext cx="272415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26.1</a:t>
            </a:r>
            <a:endParaRPr lang="es-ES_tradnl" sz="2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457200" y="4387850"/>
            <a:ext cx="213360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Madre</a:t>
            </a:r>
            <a:endParaRPr lang="es-ES_tradnl" sz="2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2590800" y="4387850"/>
            <a:ext cx="272415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19.1</a:t>
            </a:r>
            <a:endParaRPr lang="es-ES_tradnl" sz="2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5334000" y="4387850"/>
            <a:ext cx="272415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30.4</a:t>
            </a:r>
            <a:endParaRPr lang="es-ES_tradnl" sz="2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457200" y="4845050"/>
            <a:ext cx="213360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Radio o TV</a:t>
            </a:r>
            <a:endParaRPr lang="es-ES_tradnl" sz="2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2590800" y="4845050"/>
            <a:ext cx="272415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20.6</a:t>
            </a:r>
            <a:endParaRPr lang="es-ES_tradnl" sz="2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5334000" y="4845050"/>
            <a:ext cx="272415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17.8</a:t>
            </a:r>
            <a:endParaRPr lang="es-ES_tradnl" sz="22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457200" y="5302250"/>
            <a:ext cx="213360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Padre</a:t>
            </a:r>
            <a:endParaRPr lang="es-ES_tradnl" sz="2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2590800" y="5302250"/>
            <a:ext cx="272415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23.6</a:t>
            </a:r>
            <a:endParaRPr lang="es-ES_tradnl" sz="2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5334000" y="5302250"/>
            <a:ext cx="272415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13.5</a:t>
            </a:r>
            <a:endParaRPr lang="es-ES_tradnl" sz="2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438150" y="5721350"/>
            <a:ext cx="213360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Amigos</a:t>
            </a:r>
            <a:endParaRPr lang="es-ES_tradnl" sz="2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2590800" y="5727700"/>
            <a:ext cx="272415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13.0</a:t>
            </a:r>
            <a:endParaRPr lang="es-ES_tradnl" sz="2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5334000" y="5727700"/>
            <a:ext cx="2724150" cy="439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11.4</a:t>
            </a:r>
            <a:endParaRPr lang="es-ES_tradnl" sz="2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438150" y="2614613"/>
            <a:ext cx="2133600" cy="4397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Profesores</a:t>
            </a:r>
            <a:endParaRPr lang="es-ES_tradnl" sz="2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2609850" y="2640013"/>
            <a:ext cx="2724150" cy="4397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67.3</a:t>
            </a:r>
            <a:endParaRPr lang="es-ES_tradnl" sz="2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5334000" y="2620963"/>
            <a:ext cx="2724150" cy="4397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70.3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533400" y="404673"/>
            <a:ext cx="83393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Porcentaje de estudiantes según principales medios donde obtuvieron información sobre </a:t>
            </a:r>
            <a:r>
              <a:rPr lang="es-ES_tradnl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ITSs</a:t>
            </a:r>
            <a:endParaRPr lang="es-ES_tradnl" sz="32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3751</TotalTime>
  <Words>1747</Words>
  <Application>Microsoft Macintosh PowerPoint</Application>
  <PresentationFormat>Presentación en pantalla (4:3)</PresentationFormat>
  <Paragraphs>465</Paragraphs>
  <Slides>41</Slides>
  <Notes>1</Notes>
  <HiddenSlides>0</HiddenSlides>
  <MMClips>0</MMClips>
  <ScaleCrop>false</ScaleCrop>
  <HeadingPairs>
    <vt:vector size="8" baseType="variant"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4" baseType="lpstr">
      <vt:lpstr>Tema de Office</vt:lpstr>
      <vt:lpstr>!OLE_LINK5</vt:lpstr>
      <vt:lpstr>Fotografía de Photo Editor</vt:lpstr>
      <vt:lpstr>“Reunión Nacional del Programa Escuela y Salud” </vt:lpstr>
      <vt:lpstr>Presentación de PowerPoint</vt:lpstr>
      <vt:lpstr>Presentación de PowerPoint</vt:lpstr>
      <vt:lpstr>LOGROS EN CIFRAS Fecundidad Adolescente</vt:lpstr>
      <vt:lpstr>Presentación de PowerPoint</vt:lpstr>
      <vt:lpstr>Las generaciones recientes usan más anticonceptivos/ 2009</vt:lpstr>
      <vt:lpstr>Presentación de PowerPoint</vt:lpstr>
      <vt:lpstr>Presentación de PowerPoint</vt:lpstr>
      <vt:lpstr>Presentación de PowerPoint</vt:lpstr>
      <vt:lpstr>Retroceso en uso de AC</vt:lpstr>
      <vt:lpstr>Presentación de PowerPoint</vt:lpstr>
      <vt:lpstr>ESTANCAMIENTO: Primer hijo antes de 18 años</vt:lpstr>
      <vt:lpstr>¿Por qué el estancamiento ?</vt:lpstr>
      <vt:lpstr>1. Edad a la primera relación sexual  Sin cambios sustanciales/2009</vt:lpstr>
      <vt:lpstr>Presentación de PowerPoint</vt:lpstr>
      <vt:lpstr>2 Falta de oportunidades</vt:lpstr>
      <vt:lpstr>Presentación de PowerPoint</vt:lpstr>
      <vt:lpstr>Estratos Pobres (60%): Inician + temprano</vt:lpstr>
      <vt:lpstr>Estrato medio y alto: inician + tarde</vt:lpstr>
      <vt:lpstr>Presentación de PowerPoint</vt:lpstr>
      <vt:lpstr>3. Falta de acceso  </vt:lpstr>
      <vt:lpstr>Faltan Servicios amigables para Adolescentes</vt:lpstr>
      <vt:lpstr>4 Barreras de género en encuentro sexual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Aborto entre mujeres alguna vez embarazadas</vt:lpstr>
      <vt:lpstr>AUMENTO Denuncias por aborto</vt:lpstr>
      <vt:lpstr>Presentación de PowerPoint</vt:lpstr>
      <vt:lpstr>Acceso INTERNET  12-29 años</vt:lpstr>
      <vt:lpstr>Presentación de PowerPoint</vt:lpstr>
      <vt:lpstr>Presentación de PowerPoint</vt:lpstr>
      <vt:lpstr>Campañas ABC:  </vt:lpstr>
      <vt:lpstr>Inefectividad de campañas ABC</vt:lpstr>
      <vt:lpstr> Educación integral que ha demostrado éxito: disminuye embarazos y VIH </vt:lpstr>
      <vt:lpstr>Presentación de PowerPoint</vt:lpstr>
      <vt:lpstr>Presentación de PowerPoint</vt:lpstr>
      <vt:lpstr>          Jóvenes   +   preventivos        Funcionarios  +   temerosos RETOS ACTUALES</vt:lpstr>
      <vt:lpstr>Presentación de PowerPoint</vt:lpstr>
    </vt:vector>
  </TitlesOfParts>
  <Company>AFLUENTES 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Embarazo adolescente: Factores de prevención</dc:title>
  <dc:creator>Gabriela Rodríguez</dc:creator>
  <cp:lastModifiedBy>TOPMIX</cp:lastModifiedBy>
  <cp:revision>276</cp:revision>
  <cp:lastPrinted>2010-06-23T20:21:15Z</cp:lastPrinted>
  <dcterms:created xsi:type="dcterms:W3CDTF">2013-06-27T16:52:00Z</dcterms:created>
  <dcterms:modified xsi:type="dcterms:W3CDTF">2013-06-27T17:30:13Z</dcterms:modified>
</cp:coreProperties>
</file>